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44"/>
  </p:notesMasterIdLst>
  <p:sldIdLst>
    <p:sldId id="256" r:id="rId2"/>
    <p:sldId id="257" r:id="rId3"/>
    <p:sldId id="550" r:id="rId4"/>
    <p:sldId id="523" r:id="rId5"/>
    <p:sldId id="259" r:id="rId6"/>
    <p:sldId id="261" r:id="rId7"/>
    <p:sldId id="518" r:id="rId8"/>
    <p:sldId id="262" r:id="rId9"/>
    <p:sldId id="517" r:id="rId10"/>
    <p:sldId id="263" r:id="rId11"/>
    <p:sldId id="519" r:id="rId12"/>
    <p:sldId id="264" r:id="rId13"/>
    <p:sldId id="266" r:id="rId14"/>
    <p:sldId id="265" r:id="rId15"/>
    <p:sldId id="551" r:id="rId16"/>
    <p:sldId id="514" r:id="rId17"/>
    <p:sldId id="521" r:id="rId18"/>
    <p:sldId id="515" r:id="rId19"/>
    <p:sldId id="524" r:id="rId20"/>
    <p:sldId id="525" r:id="rId21"/>
    <p:sldId id="526" r:id="rId22"/>
    <p:sldId id="527" r:id="rId23"/>
    <p:sldId id="522" r:id="rId24"/>
    <p:sldId id="529" r:id="rId25"/>
    <p:sldId id="530" r:id="rId26"/>
    <p:sldId id="531" r:id="rId27"/>
    <p:sldId id="532" r:id="rId28"/>
    <p:sldId id="533" r:id="rId29"/>
    <p:sldId id="534" r:id="rId30"/>
    <p:sldId id="536" r:id="rId31"/>
    <p:sldId id="535" r:id="rId32"/>
    <p:sldId id="537" r:id="rId33"/>
    <p:sldId id="538" r:id="rId34"/>
    <p:sldId id="541" r:id="rId35"/>
    <p:sldId id="542" r:id="rId36"/>
    <p:sldId id="543" r:id="rId37"/>
    <p:sldId id="554" r:id="rId38"/>
    <p:sldId id="552" r:id="rId39"/>
    <p:sldId id="555" r:id="rId40"/>
    <p:sldId id="553" r:id="rId41"/>
    <p:sldId id="556" r:id="rId42"/>
    <p:sldId id="528"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7F1AA9-E58E-B767-5EF9-527EB1E976EE}" name="Katz, Lee S. (CDC/DDID/NCEZID/DFWED)" initials="KLS(" userId="S::gzu2@cdc.gov::2f2a2d86-0949-46a4-8abf-a07c88803aba"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A71A34"/>
    <a:srgbClr val="034B5E"/>
    <a:srgbClr val="D01F5C"/>
    <a:srgbClr val="9F2E4F"/>
    <a:srgbClr val="90D3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0AD5C0-7789-46C8-BF28-DB66F8E6962E}" v="5" dt="2025-01-13T19:54:42.1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597" autoAdjust="0"/>
  </p:normalViewPr>
  <p:slideViewPr>
    <p:cSldViewPr snapToGrid="0">
      <p:cViewPr varScale="1">
        <p:scale>
          <a:sx n="74" d="100"/>
          <a:sy n="74" d="100"/>
        </p:scale>
        <p:origin x="6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51" Type="http://schemas.microsoft.com/office/2018/10/relationships/authors" Targe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z, Lee S. (CDC/NCEZID/DFWED/EDLB)" userId="2f2a2d86-0949-46a4-8abf-a07c88803aba" providerId="ADAL" clId="{B11902D1-E211-4057-8F3A-BCE9D161D46A}"/>
    <pc:docChg chg="custSel addSld delSld modSld sldOrd">
      <pc:chgData name="Katz, Lee S. (CDC/NCEZID/DFWED/EDLB)" userId="2f2a2d86-0949-46a4-8abf-a07c88803aba" providerId="ADAL" clId="{B11902D1-E211-4057-8F3A-BCE9D161D46A}" dt="2024-08-28T18:15:06.170" v="346"/>
      <pc:docMkLst>
        <pc:docMk/>
      </pc:docMkLst>
      <pc:sldChg chg="modNotesTx">
        <pc:chgData name="Katz, Lee S. (CDC/NCEZID/DFWED/EDLB)" userId="2f2a2d86-0949-46a4-8abf-a07c88803aba" providerId="ADAL" clId="{B11902D1-E211-4057-8F3A-BCE9D161D46A}" dt="2024-08-20T16:36:40.058" v="52" actId="20577"/>
        <pc:sldMkLst>
          <pc:docMk/>
          <pc:sldMk cId="314347562" sldId="257"/>
        </pc:sldMkLst>
      </pc:sldChg>
      <pc:sldChg chg="addSp modSp mod">
        <pc:chgData name="Katz, Lee S. (CDC/NCEZID/DFWED/EDLB)" userId="2f2a2d86-0949-46a4-8abf-a07c88803aba" providerId="ADAL" clId="{B11902D1-E211-4057-8F3A-BCE9D161D46A}" dt="2024-08-20T16:38:05.706" v="56" actId="1076"/>
        <pc:sldMkLst>
          <pc:docMk/>
          <pc:sldMk cId="511080716" sldId="528"/>
        </pc:sldMkLst>
        <pc:spChg chg="add mod">
          <ac:chgData name="Katz, Lee S. (CDC/NCEZID/DFWED/EDLB)" userId="2f2a2d86-0949-46a4-8abf-a07c88803aba" providerId="ADAL" clId="{B11902D1-E211-4057-8F3A-BCE9D161D46A}" dt="2024-08-20T16:38:05.706" v="56" actId="1076"/>
          <ac:spMkLst>
            <pc:docMk/>
            <pc:sldMk cId="511080716" sldId="528"/>
            <ac:spMk id="2" creationId="{B5D456D5-E400-2E0D-3770-53E4884EC916}"/>
          </ac:spMkLst>
        </pc:spChg>
      </pc:sldChg>
      <pc:sldChg chg="del">
        <pc:chgData name="Katz, Lee S. (CDC/NCEZID/DFWED/EDLB)" userId="2f2a2d86-0949-46a4-8abf-a07c88803aba" providerId="ADAL" clId="{B11902D1-E211-4057-8F3A-BCE9D161D46A}" dt="2024-08-20T17:45:53.284" v="58" actId="47"/>
        <pc:sldMkLst>
          <pc:docMk/>
          <pc:sldMk cId="2785165474" sldId="546"/>
        </pc:sldMkLst>
      </pc:sldChg>
      <pc:sldChg chg="del">
        <pc:chgData name="Katz, Lee S. (CDC/NCEZID/DFWED/EDLB)" userId="2f2a2d86-0949-46a4-8abf-a07c88803aba" providerId="ADAL" clId="{B11902D1-E211-4057-8F3A-BCE9D161D46A}" dt="2024-08-20T17:46:07.938" v="60" actId="47"/>
        <pc:sldMkLst>
          <pc:docMk/>
          <pc:sldMk cId="1662018712" sldId="549"/>
        </pc:sldMkLst>
      </pc:sldChg>
      <pc:sldChg chg="add">
        <pc:chgData name="Katz, Lee S. (CDC/NCEZID/DFWED/EDLB)" userId="2f2a2d86-0949-46a4-8abf-a07c88803aba" providerId="ADAL" clId="{B11902D1-E211-4057-8F3A-BCE9D161D46A}" dt="2024-08-20T17:45:50.609" v="57"/>
        <pc:sldMkLst>
          <pc:docMk/>
          <pc:sldMk cId="1360786096" sldId="550"/>
        </pc:sldMkLst>
      </pc:sldChg>
      <pc:sldChg chg="add">
        <pc:chgData name="Katz, Lee S. (CDC/NCEZID/DFWED/EDLB)" userId="2f2a2d86-0949-46a4-8abf-a07c88803aba" providerId="ADAL" clId="{B11902D1-E211-4057-8F3A-BCE9D161D46A}" dt="2024-08-20T17:46:05.547" v="59"/>
        <pc:sldMkLst>
          <pc:docMk/>
          <pc:sldMk cId="3785870842" sldId="551"/>
        </pc:sldMkLst>
      </pc:sldChg>
      <pc:sldChg chg="addSp delSp modSp new mod ord modClrScheme chgLayout">
        <pc:chgData name="Katz, Lee S. (CDC/NCEZID/DFWED/EDLB)" userId="2f2a2d86-0949-46a4-8abf-a07c88803aba" providerId="ADAL" clId="{B11902D1-E211-4057-8F3A-BCE9D161D46A}" dt="2024-08-28T18:15:06.170" v="346"/>
        <pc:sldMkLst>
          <pc:docMk/>
          <pc:sldMk cId="2597632551" sldId="552"/>
        </pc:sldMkLst>
        <pc:spChg chg="del mod ord">
          <ac:chgData name="Katz, Lee S. (CDC/NCEZID/DFWED/EDLB)" userId="2f2a2d86-0949-46a4-8abf-a07c88803aba" providerId="ADAL" clId="{B11902D1-E211-4057-8F3A-BCE9D161D46A}" dt="2024-08-28T18:09:51.937" v="62" actId="700"/>
          <ac:spMkLst>
            <pc:docMk/>
            <pc:sldMk cId="2597632551" sldId="552"/>
            <ac:spMk id="2" creationId="{B89995EF-6CA6-0BE6-B0FD-36C9E4AB8039}"/>
          </ac:spMkLst>
        </pc:spChg>
        <pc:spChg chg="add mod ord">
          <ac:chgData name="Katz, Lee S. (CDC/NCEZID/DFWED/EDLB)" userId="2f2a2d86-0949-46a4-8abf-a07c88803aba" providerId="ADAL" clId="{B11902D1-E211-4057-8F3A-BCE9D161D46A}" dt="2024-08-28T18:10:19.592" v="116" actId="700"/>
          <ac:spMkLst>
            <pc:docMk/>
            <pc:sldMk cId="2597632551" sldId="552"/>
            <ac:spMk id="3" creationId="{3EE7DE5F-2FF3-D338-B1CC-E2DE1301EF05}"/>
          </ac:spMkLst>
        </pc:spChg>
        <pc:spChg chg="add del mod ord">
          <ac:chgData name="Katz, Lee S. (CDC/NCEZID/DFWED/EDLB)" userId="2f2a2d86-0949-46a4-8abf-a07c88803aba" providerId="ADAL" clId="{B11902D1-E211-4057-8F3A-BCE9D161D46A}" dt="2024-08-28T18:10:19.592" v="116" actId="700"/>
          <ac:spMkLst>
            <pc:docMk/>
            <pc:sldMk cId="2597632551" sldId="552"/>
            <ac:spMk id="4" creationId="{2E33DB41-77C1-4BAA-E1C7-D694A24C38F2}"/>
          </ac:spMkLst>
        </pc:spChg>
        <pc:spChg chg="add mod ord">
          <ac:chgData name="Katz, Lee S. (CDC/NCEZID/DFWED/EDLB)" userId="2f2a2d86-0949-46a4-8abf-a07c88803aba" providerId="ADAL" clId="{B11902D1-E211-4057-8F3A-BCE9D161D46A}" dt="2024-08-28T18:10:30.980" v="177" actId="20577"/>
          <ac:spMkLst>
            <pc:docMk/>
            <pc:sldMk cId="2597632551" sldId="552"/>
            <ac:spMk id="5" creationId="{835D4D44-9CC0-EDE2-4D51-F6C386118210}"/>
          </ac:spMkLst>
        </pc:spChg>
      </pc:sldChg>
      <pc:sldChg chg="addSp delSp modSp new mod modClrScheme modAnim chgLayout">
        <pc:chgData name="Katz, Lee S. (CDC/NCEZID/DFWED/EDLB)" userId="2f2a2d86-0949-46a4-8abf-a07c88803aba" providerId="ADAL" clId="{B11902D1-E211-4057-8F3A-BCE9D161D46A}" dt="2024-08-28T18:14:40.618" v="342" actId="208"/>
        <pc:sldMkLst>
          <pc:docMk/>
          <pc:sldMk cId="1310611335" sldId="553"/>
        </pc:sldMkLst>
        <pc:spChg chg="del mod ord">
          <ac:chgData name="Katz, Lee S. (CDC/NCEZID/DFWED/EDLB)" userId="2f2a2d86-0949-46a4-8abf-a07c88803aba" providerId="ADAL" clId="{B11902D1-E211-4057-8F3A-BCE9D161D46A}" dt="2024-08-28T18:10:35.988" v="179" actId="700"/>
          <ac:spMkLst>
            <pc:docMk/>
            <pc:sldMk cId="1310611335" sldId="553"/>
            <ac:spMk id="2" creationId="{0BE30AA0-E457-7D47-B82B-01B8F409BE2B}"/>
          </ac:spMkLst>
        </pc:spChg>
        <pc:spChg chg="del mod ord">
          <ac:chgData name="Katz, Lee S. (CDC/NCEZID/DFWED/EDLB)" userId="2f2a2d86-0949-46a4-8abf-a07c88803aba" providerId="ADAL" clId="{B11902D1-E211-4057-8F3A-BCE9D161D46A}" dt="2024-08-28T18:10:35.988" v="179" actId="700"/>
          <ac:spMkLst>
            <pc:docMk/>
            <pc:sldMk cId="1310611335" sldId="553"/>
            <ac:spMk id="3" creationId="{F2FE00DD-97B1-FA1B-B04B-FFFE16959AE1}"/>
          </ac:spMkLst>
        </pc:spChg>
        <pc:spChg chg="add mod ord">
          <ac:chgData name="Katz, Lee S. (CDC/NCEZID/DFWED/EDLB)" userId="2f2a2d86-0949-46a4-8abf-a07c88803aba" providerId="ADAL" clId="{B11902D1-E211-4057-8F3A-BCE9D161D46A}" dt="2024-08-28T18:10:41.641" v="199" actId="700"/>
          <ac:spMkLst>
            <pc:docMk/>
            <pc:sldMk cId="1310611335" sldId="553"/>
            <ac:spMk id="4" creationId="{D7FD06B2-5609-3AA2-68F6-69A23544E0B9}"/>
          </ac:spMkLst>
        </pc:spChg>
        <pc:spChg chg="add del mod ord">
          <ac:chgData name="Katz, Lee S. (CDC/NCEZID/DFWED/EDLB)" userId="2f2a2d86-0949-46a4-8abf-a07c88803aba" providerId="ADAL" clId="{B11902D1-E211-4057-8F3A-BCE9D161D46A}" dt="2024-08-28T18:10:41.641" v="199" actId="700"/>
          <ac:spMkLst>
            <pc:docMk/>
            <pc:sldMk cId="1310611335" sldId="553"/>
            <ac:spMk id="5" creationId="{C48C5304-A252-FE4D-19F9-350526E32EA8}"/>
          </ac:spMkLst>
        </pc:spChg>
        <pc:spChg chg="add mod ord">
          <ac:chgData name="Katz, Lee S. (CDC/NCEZID/DFWED/EDLB)" userId="2f2a2d86-0949-46a4-8abf-a07c88803aba" providerId="ADAL" clId="{B11902D1-E211-4057-8F3A-BCE9D161D46A}" dt="2024-08-28T18:13:38.949" v="339" actId="20577"/>
          <ac:spMkLst>
            <pc:docMk/>
            <pc:sldMk cId="1310611335" sldId="553"/>
            <ac:spMk id="6" creationId="{CD5481A1-9647-C135-3CBF-B8CD61FE8460}"/>
          </ac:spMkLst>
        </pc:spChg>
        <pc:spChg chg="add del mod ord">
          <ac:chgData name="Katz, Lee S. (CDC/NCEZID/DFWED/EDLB)" userId="2f2a2d86-0949-46a4-8abf-a07c88803aba" providerId="ADAL" clId="{B11902D1-E211-4057-8F3A-BCE9D161D46A}" dt="2024-08-28T18:11:45.742" v="311" actId="22"/>
          <ac:spMkLst>
            <pc:docMk/>
            <pc:sldMk cId="1310611335" sldId="553"/>
            <ac:spMk id="7" creationId="{08F8DC46-0AAC-5B7E-3BC2-A716D8F715C9}"/>
          </ac:spMkLst>
        </pc:spChg>
        <pc:picChg chg="add mod ord">
          <ac:chgData name="Katz, Lee S. (CDC/NCEZID/DFWED/EDLB)" userId="2f2a2d86-0949-46a4-8abf-a07c88803aba" providerId="ADAL" clId="{B11902D1-E211-4057-8F3A-BCE9D161D46A}" dt="2024-08-28T18:11:45.742" v="311" actId="22"/>
          <ac:picMkLst>
            <pc:docMk/>
            <pc:sldMk cId="1310611335" sldId="553"/>
            <ac:picMk id="9" creationId="{9F301F01-C611-CC0F-C673-3BB77A8D06CB}"/>
          </ac:picMkLst>
        </pc:picChg>
        <pc:picChg chg="add mod">
          <ac:chgData name="Katz, Lee S. (CDC/NCEZID/DFWED/EDLB)" userId="2f2a2d86-0949-46a4-8abf-a07c88803aba" providerId="ADAL" clId="{B11902D1-E211-4057-8F3A-BCE9D161D46A}" dt="2024-08-28T18:13:22.209" v="324" actId="208"/>
          <ac:picMkLst>
            <pc:docMk/>
            <pc:sldMk cId="1310611335" sldId="553"/>
            <ac:picMk id="11" creationId="{E6808C44-EA9D-B86C-8ED8-4EBC43A7A44E}"/>
          </ac:picMkLst>
        </pc:picChg>
        <pc:picChg chg="add mod">
          <ac:chgData name="Katz, Lee S. (CDC/NCEZID/DFWED/EDLB)" userId="2f2a2d86-0949-46a4-8abf-a07c88803aba" providerId="ADAL" clId="{B11902D1-E211-4057-8F3A-BCE9D161D46A}" dt="2024-08-28T18:14:40.618" v="342" actId="208"/>
          <ac:picMkLst>
            <pc:docMk/>
            <pc:sldMk cId="1310611335" sldId="553"/>
            <ac:picMk id="16" creationId="{98E5E3F7-6065-477B-FFB5-2FC0A6A1005E}"/>
          </ac:picMkLst>
        </pc:picChg>
        <pc:cxnChg chg="add mod">
          <ac:chgData name="Katz, Lee S. (CDC/NCEZID/DFWED/EDLB)" userId="2f2a2d86-0949-46a4-8abf-a07c88803aba" providerId="ADAL" clId="{B11902D1-E211-4057-8F3A-BCE9D161D46A}" dt="2024-08-28T18:12:32.539" v="316" actId="1582"/>
          <ac:cxnSpMkLst>
            <pc:docMk/>
            <pc:sldMk cId="1310611335" sldId="553"/>
            <ac:cxnSpMk id="14" creationId="{DDB32780-7C2C-96ED-6429-1007F102EFB8}"/>
          </ac:cxnSpMkLst>
        </pc:cxnChg>
      </pc:sldChg>
    </pc:docChg>
  </pc:docChgLst>
  <pc:docChgLst>
    <pc:chgData name="Katz, Lee S. (CDC/NCEZID/DFWED/EDLB)" userId="2f2a2d86-0949-46a4-8abf-a07c88803aba" providerId="ADAL" clId="{0C0AD5C0-7789-46C8-BF28-DB66F8E6962E}"/>
    <pc:docChg chg="undo custSel addSld delSld modSld sldOrd">
      <pc:chgData name="Katz, Lee S. (CDC/NCEZID/DFWED/EDLB)" userId="2f2a2d86-0949-46a4-8abf-a07c88803aba" providerId="ADAL" clId="{0C0AD5C0-7789-46C8-BF28-DB66F8E6962E}" dt="2025-01-15T22:47:10.326" v="109" actId="20577"/>
      <pc:docMkLst>
        <pc:docMk/>
      </pc:docMkLst>
      <pc:sldChg chg="modSp mod">
        <pc:chgData name="Katz, Lee S. (CDC/NCEZID/DFWED/EDLB)" userId="2f2a2d86-0949-46a4-8abf-a07c88803aba" providerId="ADAL" clId="{0C0AD5C0-7789-46C8-BF28-DB66F8E6962E}" dt="2025-01-15T22:47:10.326" v="109" actId="20577"/>
        <pc:sldMkLst>
          <pc:docMk/>
          <pc:sldMk cId="511080716" sldId="528"/>
        </pc:sldMkLst>
        <pc:spChg chg="mod">
          <ac:chgData name="Katz, Lee S. (CDC/NCEZID/DFWED/EDLB)" userId="2f2a2d86-0949-46a4-8abf-a07c88803aba" providerId="ADAL" clId="{0C0AD5C0-7789-46C8-BF28-DB66F8E6962E}" dt="2025-01-15T22:47:10.326" v="109" actId="20577"/>
          <ac:spMkLst>
            <pc:docMk/>
            <pc:sldMk cId="511080716" sldId="528"/>
            <ac:spMk id="6" creationId="{00000000-0000-0000-0000-000000000000}"/>
          </ac:spMkLst>
        </pc:spChg>
      </pc:sldChg>
      <pc:sldChg chg="del">
        <pc:chgData name="Katz, Lee S. (CDC/NCEZID/DFWED/EDLB)" userId="2f2a2d86-0949-46a4-8abf-a07c88803aba" providerId="ADAL" clId="{0C0AD5C0-7789-46C8-BF28-DB66F8E6962E}" dt="2025-01-13T19:54:19.395" v="46" actId="47"/>
        <pc:sldMkLst>
          <pc:docMk/>
          <pc:sldMk cId="0" sldId="539"/>
        </pc:sldMkLst>
      </pc:sldChg>
      <pc:sldChg chg="del">
        <pc:chgData name="Katz, Lee S. (CDC/NCEZID/DFWED/EDLB)" userId="2f2a2d86-0949-46a4-8abf-a07c88803aba" providerId="ADAL" clId="{0C0AD5C0-7789-46C8-BF28-DB66F8E6962E}" dt="2025-01-13T19:55:18.452" v="52" actId="47"/>
        <pc:sldMkLst>
          <pc:docMk/>
          <pc:sldMk cId="3227559439" sldId="548"/>
        </pc:sldMkLst>
      </pc:sldChg>
      <pc:sldChg chg="del">
        <pc:chgData name="Katz, Lee S. (CDC/NCEZID/DFWED/EDLB)" userId="2f2a2d86-0949-46a4-8abf-a07c88803aba" providerId="ADAL" clId="{0C0AD5C0-7789-46C8-BF28-DB66F8E6962E}" dt="2025-01-13T19:49:32.617" v="0" actId="47"/>
        <pc:sldMkLst>
          <pc:docMk/>
          <pc:sldMk cId="1310611335" sldId="553"/>
        </pc:sldMkLst>
      </pc:sldChg>
      <pc:sldChg chg="addSp delSp modSp new mod ord">
        <pc:chgData name="Katz, Lee S. (CDC/NCEZID/DFWED/EDLB)" userId="2f2a2d86-0949-46a4-8abf-a07c88803aba" providerId="ADAL" clId="{0C0AD5C0-7789-46C8-BF28-DB66F8E6962E}" dt="2025-01-13T19:53:46.372" v="44" actId="22"/>
        <pc:sldMkLst>
          <pc:docMk/>
          <pc:sldMk cId="4028193024" sldId="553"/>
        </pc:sldMkLst>
        <pc:spChg chg="mod">
          <ac:chgData name="Katz, Lee S. (CDC/NCEZID/DFWED/EDLB)" userId="2f2a2d86-0949-46a4-8abf-a07c88803aba" providerId="ADAL" clId="{0C0AD5C0-7789-46C8-BF28-DB66F8E6962E}" dt="2025-01-13T19:50:26.483" v="36" actId="20577"/>
          <ac:spMkLst>
            <pc:docMk/>
            <pc:sldMk cId="4028193024" sldId="553"/>
            <ac:spMk id="2" creationId="{A892DB98-5BB2-8965-0E26-DB3137A62109}"/>
          </ac:spMkLst>
        </pc:spChg>
        <pc:spChg chg="del mod">
          <ac:chgData name="Katz, Lee S. (CDC/NCEZID/DFWED/EDLB)" userId="2f2a2d86-0949-46a4-8abf-a07c88803aba" providerId="ADAL" clId="{0C0AD5C0-7789-46C8-BF28-DB66F8E6962E}" dt="2025-01-13T19:50:10.040" v="9"/>
          <ac:spMkLst>
            <pc:docMk/>
            <pc:sldMk cId="4028193024" sldId="553"/>
            <ac:spMk id="3" creationId="{A62AD8A5-752A-8CD8-F307-FEEC9D867BAD}"/>
          </ac:spMkLst>
        </pc:spChg>
        <pc:spChg chg="add mod">
          <ac:chgData name="Katz, Lee S. (CDC/NCEZID/DFWED/EDLB)" userId="2f2a2d86-0949-46a4-8abf-a07c88803aba" providerId="ADAL" clId="{0C0AD5C0-7789-46C8-BF28-DB66F8E6962E}" dt="2025-01-13T19:52:08.514" v="42" actId="14100"/>
          <ac:spMkLst>
            <pc:docMk/>
            <pc:sldMk cId="4028193024" sldId="553"/>
            <ac:spMk id="7" creationId="{296E5D95-0EC0-183E-DB3F-93F8DF6FBE86}"/>
          </ac:spMkLst>
        </pc:spChg>
        <pc:spChg chg="add del mod">
          <ac:chgData name="Katz, Lee S. (CDC/NCEZID/DFWED/EDLB)" userId="2f2a2d86-0949-46a4-8abf-a07c88803aba" providerId="ADAL" clId="{0C0AD5C0-7789-46C8-BF28-DB66F8E6962E}" dt="2025-01-13T19:51:57.962" v="40" actId="22"/>
          <ac:spMkLst>
            <pc:docMk/>
            <pc:sldMk cId="4028193024" sldId="553"/>
            <ac:spMk id="10" creationId="{4D21E28A-183F-2DCC-9701-275AA91562BA}"/>
          </ac:spMkLst>
        </pc:spChg>
        <pc:spChg chg="add del">
          <ac:chgData name="Katz, Lee S. (CDC/NCEZID/DFWED/EDLB)" userId="2f2a2d86-0949-46a4-8abf-a07c88803aba" providerId="ADAL" clId="{0C0AD5C0-7789-46C8-BF28-DB66F8E6962E}" dt="2025-01-13T19:53:46.372" v="44" actId="22"/>
          <ac:spMkLst>
            <pc:docMk/>
            <pc:sldMk cId="4028193024" sldId="553"/>
            <ac:spMk id="16" creationId="{133E4BFE-6706-6936-DB11-F6AA4D193E18}"/>
          </ac:spMkLst>
        </pc:spChg>
        <pc:picChg chg="add del">
          <ac:chgData name="Katz, Lee S. (CDC/NCEZID/DFWED/EDLB)" userId="2f2a2d86-0949-46a4-8abf-a07c88803aba" providerId="ADAL" clId="{0C0AD5C0-7789-46C8-BF28-DB66F8E6962E}" dt="2025-01-13T19:50:08.071" v="8" actId="21"/>
          <ac:picMkLst>
            <pc:docMk/>
            <pc:sldMk cId="4028193024" sldId="553"/>
            <ac:picMk id="5" creationId="{664CD8E1-1EBB-EBB6-ED20-AB3EEADF6BB5}"/>
          </ac:picMkLst>
        </pc:picChg>
        <pc:picChg chg="add del mod ord">
          <ac:chgData name="Katz, Lee S. (CDC/NCEZID/DFWED/EDLB)" userId="2f2a2d86-0949-46a4-8abf-a07c88803aba" providerId="ADAL" clId="{0C0AD5C0-7789-46C8-BF28-DB66F8E6962E}" dt="2025-01-13T19:51:54.339" v="37" actId="478"/>
          <ac:picMkLst>
            <pc:docMk/>
            <pc:sldMk cId="4028193024" sldId="553"/>
            <ac:picMk id="8" creationId="{664CD8E1-1EBB-EBB6-ED20-AB3EEADF6BB5}"/>
          </ac:picMkLst>
        </pc:picChg>
        <pc:picChg chg="add del">
          <ac:chgData name="Katz, Lee S. (CDC/NCEZID/DFWED/EDLB)" userId="2f2a2d86-0949-46a4-8abf-a07c88803aba" providerId="ADAL" clId="{0C0AD5C0-7789-46C8-BF28-DB66F8E6962E}" dt="2025-01-13T19:51:55.800" v="39" actId="22"/>
          <ac:picMkLst>
            <pc:docMk/>
            <pc:sldMk cId="4028193024" sldId="553"/>
            <ac:picMk id="12" creationId="{E3B1194E-5A37-966B-3DF6-F27F52B8D84E}"/>
          </ac:picMkLst>
        </pc:picChg>
        <pc:picChg chg="add mod ord">
          <ac:chgData name="Katz, Lee S. (CDC/NCEZID/DFWED/EDLB)" userId="2f2a2d86-0949-46a4-8abf-a07c88803aba" providerId="ADAL" clId="{0C0AD5C0-7789-46C8-BF28-DB66F8E6962E}" dt="2025-01-13T19:51:57.962" v="40" actId="22"/>
          <ac:picMkLst>
            <pc:docMk/>
            <pc:sldMk cId="4028193024" sldId="553"/>
            <ac:picMk id="14" creationId="{F032421D-2D95-BCE6-9F69-BFDDA77AC402}"/>
          </ac:picMkLst>
        </pc:picChg>
      </pc:sldChg>
      <pc:sldChg chg="add setBg">
        <pc:chgData name="Katz, Lee S. (CDC/NCEZID/DFWED/EDLB)" userId="2f2a2d86-0949-46a4-8abf-a07c88803aba" providerId="ADAL" clId="{0C0AD5C0-7789-46C8-BF28-DB66F8E6962E}" dt="2025-01-13T19:54:16.185" v="45"/>
        <pc:sldMkLst>
          <pc:docMk/>
          <pc:sldMk cId="0" sldId="554"/>
        </pc:sldMkLst>
      </pc:sldChg>
      <pc:sldChg chg="modSp add del mod modClrScheme chgLayout">
        <pc:chgData name="Katz, Lee S. (CDC/NCEZID/DFWED/EDLB)" userId="2f2a2d86-0949-46a4-8abf-a07c88803aba" providerId="ADAL" clId="{0C0AD5C0-7789-46C8-BF28-DB66F8E6962E}" dt="2025-01-13T19:55:08.905" v="51" actId="404"/>
        <pc:sldMkLst>
          <pc:docMk/>
          <pc:sldMk cId="0" sldId="555"/>
        </pc:sldMkLst>
        <pc:spChg chg="mod ord">
          <ac:chgData name="Katz, Lee S. (CDC/NCEZID/DFWED/EDLB)" userId="2f2a2d86-0949-46a4-8abf-a07c88803aba" providerId="ADAL" clId="{0C0AD5C0-7789-46C8-BF28-DB66F8E6962E}" dt="2025-01-13T19:54:58.611" v="50" actId="700"/>
          <ac:spMkLst>
            <pc:docMk/>
            <pc:sldMk cId="0" sldId="555"/>
            <ac:spMk id="97" creationId="{00000000-0000-0000-0000-000000000000}"/>
          </ac:spMkLst>
        </pc:spChg>
        <pc:spChg chg="mod">
          <ac:chgData name="Katz, Lee S. (CDC/NCEZID/DFWED/EDLB)" userId="2f2a2d86-0949-46a4-8abf-a07c88803aba" providerId="ADAL" clId="{0C0AD5C0-7789-46C8-BF28-DB66F8E6962E}" dt="2025-01-13T19:55:08.905" v="51" actId="404"/>
          <ac:spMkLst>
            <pc:docMk/>
            <pc:sldMk cId="0" sldId="555"/>
            <ac:spMk id="107" creationId="{00000000-0000-0000-0000-000000000000}"/>
          </ac:spMkLst>
        </pc:spChg>
      </pc:sldChg>
      <pc:sldChg chg="addSp delSp modSp new mod">
        <pc:chgData name="Katz, Lee S. (CDC/NCEZID/DFWED/EDLB)" userId="2f2a2d86-0949-46a4-8abf-a07c88803aba" providerId="ADAL" clId="{0C0AD5C0-7789-46C8-BF28-DB66F8E6962E}" dt="2025-01-15T22:46:57.296" v="90" actId="20577"/>
        <pc:sldMkLst>
          <pc:docMk/>
          <pc:sldMk cId="813045159" sldId="556"/>
        </pc:sldMkLst>
        <pc:spChg chg="mod">
          <ac:chgData name="Katz, Lee S. (CDC/NCEZID/DFWED/EDLB)" userId="2f2a2d86-0949-46a4-8abf-a07c88803aba" providerId="ADAL" clId="{0C0AD5C0-7789-46C8-BF28-DB66F8E6962E}" dt="2025-01-15T22:46:57.296" v="90" actId="20577"/>
          <ac:spMkLst>
            <pc:docMk/>
            <pc:sldMk cId="813045159" sldId="556"/>
            <ac:spMk id="2" creationId="{087E5061-C16F-3E3C-E66B-7E293D084C56}"/>
          </ac:spMkLst>
        </pc:spChg>
        <pc:spChg chg="del mod">
          <ac:chgData name="Katz, Lee S. (CDC/NCEZID/DFWED/EDLB)" userId="2f2a2d86-0949-46a4-8abf-a07c88803aba" providerId="ADAL" clId="{0C0AD5C0-7789-46C8-BF28-DB66F8E6962E}" dt="2025-01-15T15:34:40.463" v="75" actId="22"/>
          <ac:spMkLst>
            <pc:docMk/>
            <pc:sldMk cId="813045159" sldId="556"/>
            <ac:spMk id="3" creationId="{0423963B-7806-4EC5-D45F-517B80C54E45}"/>
          </ac:spMkLst>
        </pc:spChg>
        <pc:spChg chg="add mod">
          <ac:chgData name="Katz, Lee S. (CDC/NCEZID/DFWED/EDLB)" userId="2f2a2d86-0949-46a4-8abf-a07c88803aba" providerId="ADAL" clId="{0C0AD5C0-7789-46C8-BF28-DB66F8E6962E}" dt="2025-01-15T15:33:56.206" v="74" actId="1076"/>
          <ac:spMkLst>
            <pc:docMk/>
            <pc:sldMk cId="813045159" sldId="556"/>
            <ac:spMk id="5" creationId="{48084568-2690-0A6F-F1BB-5A063EDC5402}"/>
          </ac:spMkLst>
        </pc:spChg>
        <pc:picChg chg="add mod ord">
          <ac:chgData name="Katz, Lee S. (CDC/NCEZID/DFWED/EDLB)" userId="2f2a2d86-0949-46a4-8abf-a07c88803aba" providerId="ADAL" clId="{0C0AD5C0-7789-46C8-BF28-DB66F8E6962E}" dt="2025-01-15T15:34:40.463" v="75" actId="22"/>
          <ac:picMkLst>
            <pc:docMk/>
            <pc:sldMk cId="813045159" sldId="556"/>
            <ac:picMk id="7" creationId="{2EDC2A93-8D05-20BA-2C23-B3B067B86C1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CA8944-DE41-48FB-92B5-D588AC40DF43}" type="datetimeFigureOut">
              <a:rPr lang="en-US" smtClean="0"/>
              <a:t>1/15/2025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5048ED-357D-41F5-81DD-869102211560}" type="slidenum">
              <a:rPr lang="en-US" smtClean="0"/>
              <a:t>‹#›</a:t>
            </a:fld>
            <a:endParaRPr lang="en-US"/>
          </a:p>
        </p:txBody>
      </p:sp>
    </p:spTree>
    <p:extLst>
      <p:ext uri="{BB962C8B-B14F-4D97-AF65-F5344CB8AC3E}">
        <p14:creationId xmlns:p14="http://schemas.microsoft.com/office/powerpoint/2010/main" val="6378483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Adjunct at UGA</a:t>
            </a:r>
          </a:p>
          <a:p>
            <a:r>
              <a:rPr lang="en-US" dirty="0"/>
              <a:t>Part time instructor at GSU</a:t>
            </a:r>
          </a:p>
          <a:p>
            <a:endParaRPr lang="en-US" dirty="0"/>
          </a:p>
        </p:txBody>
      </p:sp>
      <p:sp>
        <p:nvSpPr>
          <p:cNvPr id="4" name="Slide Number Placeholder 3"/>
          <p:cNvSpPr>
            <a:spLocks noGrp="1"/>
          </p:cNvSpPr>
          <p:nvPr>
            <p:ph type="sldNum" sz="quarter" idx="5"/>
          </p:nvPr>
        </p:nvSpPr>
        <p:spPr/>
        <p:txBody>
          <a:bodyPr/>
          <a:lstStyle/>
          <a:p>
            <a:fld id="{B95048ED-357D-41F5-81DD-869102211560}" type="slidenum">
              <a:rPr lang="en-US" smtClean="0"/>
              <a:t>2</a:t>
            </a:fld>
            <a:endParaRPr lang="en-US"/>
          </a:p>
        </p:txBody>
      </p:sp>
    </p:spTree>
    <p:extLst>
      <p:ext uri="{BB962C8B-B14F-4D97-AF65-F5344CB8AC3E}">
        <p14:creationId xmlns:p14="http://schemas.microsoft.com/office/powerpoint/2010/main" val="4252536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Dawn of the genomics era</a:t>
            </a:r>
          </a:p>
          <a:p>
            <a:pPr marL="171450" indent="-171450">
              <a:buFont typeface="Arial" panose="020B0604020202020204" pitchFamily="34" charset="0"/>
              <a:buChar char="•"/>
            </a:pPr>
            <a:r>
              <a:rPr lang="en-US" dirty="0"/>
              <a:t>H. influenzae 1995</a:t>
            </a:r>
          </a:p>
          <a:p>
            <a:pPr marL="171450" indent="-171450">
              <a:buFont typeface="Arial" panose="020B0604020202020204" pitchFamily="34" charset="0"/>
              <a:buChar char="•"/>
            </a:pPr>
            <a:r>
              <a:rPr lang="en-US" dirty="0"/>
              <a:t>Human genome project initiated in 1991</a:t>
            </a:r>
          </a:p>
          <a:p>
            <a:pPr marL="171450" indent="-171450">
              <a:buFont typeface="Arial" panose="020B0604020202020204" pitchFamily="34" charset="0"/>
              <a:buChar char="•"/>
            </a:pPr>
            <a:r>
              <a:rPr lang="en-US" dirty="0"/>
              <a:t>Drosophila melanogaster genome finished 2000</a:t>
            </a:r>
          </a:p>
          <a:p>
            <a:pPr marL="171450" indent="-171450">
              <a:buFont typeface="Arial" panose="020B0604020202020204" pitchFamily="34" charset="0"/>
              <a:buChar char="•"/>
            </a:pPr>
            <a:r>
              <a:rPr lang="en-US" dirty="0"/>
              <a:t>E. coli genome 1997</a:t>
            </a:r>
          </a:p>
          <a:p>
            <a:pPr marL="0" indent="0">
              <a:buFont typeface="Arial" panose="020B0604020202020204" pitchFamily="34" charset="0"/>
              <a:buNone/>
            </a:pPr>
            <a:r>
              <a:rPr lang="en-US" dirty="0"/>
              <a:t>Crucial assembly software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PHRED/PHRAP, Celera assembler, TIGR assembler, MIRA, EULER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GenBank and EMBL founded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and other crucial databases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indent="0">
              <a:buFont typeface="Arial" panose="020B0604020202020204" pitchFamily="34" charset="0"/>
              <a:buNone/>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95048ED-357D-41F5-81DD-869102211560}" type="slidenum">
              <a:rPr lang="en-US" smtClean="0"/>
              <a:t>29</a:t>
            </a:fld>
            <a:endParaRPr lang="en-US"/>
          </a:p>
        </p:txBody>
      </p:sp>
    </p:spTree>
    <p:extLst>
      <p:ext uri="{BB962C8B-B14F-4D97-AF65-F5344CB8AC3E}">
        <p14:creationId xmlns:p14="http://schemas.microsoft.com/office/powerpoint/2010/main" val="39680634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B95048ED-357D-41F5-81DD-869102211560}" type="slidenum">
              <a:rPr lang="en-US" smtClean="0"/>
              <a:t>30</a:t>
            </a:fld>
            <a:endParaRPr lang="en-US"/>
          </a:p>
        </p:txBody>
      </p:sp>
    </p:spTree>
    <p:extLst>
      <p:ext uri="{BB962C8B-B14F-4D97-AF65-F5344CB8AC3E}">
        <p14:creationId xmlns:p14="http://schemas.microsoft.com/office/powerpoint/2010/main" val="7996154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NGS methods: 454, Illumina, </a:t>
            </a:r>
            <a:r>
              <a:rPr lang="en-US" dirty="0" err="1"/>
              <a:t>SOLiD</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Specialized databases like Drosophila, Saccharomyces, human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HPCs: Compute Canada, NY state, …, AWS, Azure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algn="l"/>
            <a:r>
              <a:rPr lang="en-US" b="0" i="0" dirty="0">
                <a:solidFill>
                  <a:srgbClr val="111111"/>
                </a:solidFill>
                <a:effectLst/>
                <a:latin typeface="Cabin-semi-bold"/>
              </a:rPr>
              <a:t>What Is Moore's Law?</a:t>
            </a:r>
          </a:p>
          <a:p>
            <a:pPr algn="l"/>
            <a:r>
              <a:rPr lang="en-US" b="0" i="0" dirty="0">
                <a:solidFill>
                  <a:srgbClr val="111111"/>
                </a:solidFill>
                <a:effectLst/>
                <a:latin typeface="SourceSansPro"/>
              </a:rPr>
              <a:t>Moore's Law refers to Gordon Moore's perception that the number of transistors on a microchip doubles every two years, though the cost of computers is halved. Moore's Law states that we can expect the speed and capability of our computers to increase every couple of years, and we will pay less for them. Another tenet of Moore's Law asserts that this growth is exponential.</a:t>
            </a:r>
          </a:p>
          <a:p>
            <a:br>
              <a:rPr lang="en-US" b="0" i="0" dirty="0">
                <a:solidFill>
                  <a:srgbClr val="111111"/>
                </a:solidFill>
                <a:effectLst/>
                <a:latin typeface="SourceSansPro"/>
              </a:rPr>
            </a:br>
            <a:endParaRPr lang="en-US" dirty="0"/>
          </a:p>
        </p:txBody>
      </p:sp>
      <p:sp>
        <p:nvSpPr>
          <p:cNvPr id="4" name="Slide Number Placeholder 3"/>
          <p:cNvSpPr>
            <a:spLocks noGrp="1"/>
          </p:cNvSpPr>
          <p:nvPr>
            <p:ph type="sldNum" sz="quarter" idx="5"/>
          </p:nvPr>
        </p:nvSpPr>
        <p:spPr/>
        <p:txBody>
          <a:bodyPr/>
          <a:lstStyle/>
          <a:p>
            <a:fld id="{B95048ED-357D-41F5-81DD-869102211560}" type="slidenum">
              <a:rPr lang="en-US" smtClean="0"/>
              <a:t>31</a:t>
            </a:fld>
            <a:endParaRPr lang="en-US"/>
          </a:p>
        </p:txBody>
      </p:sp>
    </p:spTree>
    <p:extLst>
      <p:ext uri="{BB962C8B-B14F-4D97-AF65-F5344CB8AC3E}">
        <p14:creationId xmlns:p14="http://schemas.microsoft.com/office/powerpoint/2010/main" val="13606485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https://nanoporetech.com/resource-centre/dna-sequencing-microgravity-international-space-station-iss-using-minion</a:t>
            </a:r>
          </a:p>
          <a:p>
            <a:endParaRPr lang="en-US" dirty="0"/>
          </a:p>
          <a:p>
            <a:pPr algn="l"/>
            <a:r>
              <a:rPr lang="en-US" b="0" i="0" dirty="0">
                <a:solidFill>
                  <a:srgbClr val="4A4A4A"/>
                </a:solidFill>
                <a:effectLst/>
                <a:latin typeface="inherit"/>
              </a:rPr>
              <a:t>Fig. 1 Astronaut Kate </a:t>
            </a:r>
            <a:r>
              <a:rPr lang="en-US" b="0" i="0" dirty="0" err="1">
                <a:solidFill>
                  <a:srgbClr val="4A4A4A"/>
                </a:solidFill>
                <a:effectLst/>
                <a:latin typeface="inherit"/>
              </a:rPr>
              <a:t>Rubins</a:t>
            </a:r>
            <a:r>
              <a:rPr lang="en-US" b="0" i="0" dirty="0">
                <a:solidFill>
                  <a:srgbClr val="4A4A4A"/>
                </a:solidFill>
                <a:effectLst/>
                <a:latin typeface="inherit"/>
              </a:rPr>
              <a:t> on the ISS</a:t>
            </a:r>
          </a:p>
          <a:p>
            <a:pPr algn="l"/>
            <a:r>
              <a:rPr lang="en-US" b="1" i="0" dirty="0">
                <a:solidFill>
                  <a:srgbClr val="0084A9"/>
                </a:solidFill>
                <a:effectLst/>
                <a:latin typeface="HelveticaNow"/>
              </a:rPr>
              <a:t>The first ever sequencing in space was performed on the ISS by Kate </a:t>
            </a:r>
            <a:r>
              <a:rPr lang="en-US" b="1" i="0" dirty="0" err="1">
                <a:solidFill>
                  <a:srgbClr val="0084A9"/>
                </a:solidFill>
                <a:effectLst/>
                <a:latin typeface="HelveticaNow"/>
              </a:rPr>
              <a:t>Rubins</a:t>
            </a:r>
            <a:endParaRPr lang="en-US" b="1" i="0" dirty="0">
              <a:solidFill>
                <a:srgbClr val="0084A9"/>
              </a:solidFill>
              <a:effectLst/>
              <a:latin typeface="HelveticaNow"/>
            </a:endParaRPr>
          </a:p>
          <a:p>
            <a:pPr algn="l"/>
            <a:r>
              <a:rPr lang="en-US" b="0" i="0" dirty="0">
                <a:solidFill>
                  <a:srgbClr val="4A4A4A"/>
                </a:solidFill>
                <a:effectLst/>
                <a:latin typeface="inherit"/>
              </a:rPr>
              <a:t>The portability of the MinION allows users to sequence in non-laboratory situations. To demonstrate this, in collaboration with NASA, we tested the MinION aboard the ISS. The ISS orbits 400 km above the Earth, and travels at approximately 28,000 km/h and so is in constant freefall, with a continuous microgravity environment (Fig. 1). A mixture of lambda phage, mouse and E. coli DNA libraries was prepared on Earth and was sequenced on the ISS over four MinION runs. The same mixture of libraries was sequenced over four MinION runs on Earth, to act as a control. </a:t>
            </a:r>
          </a:p>
          <a:p>
            <a:endParaRPr lang="en-US" dirty="0"/>
          </a:p>
        </p:txBody>
      </p:sp>
      <p:sp>
        <p:nvSpPr>
          <p:cNvPr id="4" name="Slide Number Placeholder 3"/>
          <p:cNvSpPr>
            <a:spLocks noGrp="1"/>
          </p:cNvSpPr>
          <p:nvPr>
            <p:ph type="sldNum" sz="quarter" idx="5"/>
          </p:nvPr>
        </p:nvSpPr>
        <p:spPr/>
        <p:txBody>
          <a:bodyPr/>
          <a:lstStyle/>
          <a:p>
            <a:fld id="{B95048ED-357D-41F5-81DD-869102211560}" type="slidenum">
              <a:rPr lang="en-US" smtClean="0"/>
              <a:t>32</a:t>
            </a:fld>
            <a:endParaRPr lang="en-US"/>
          </a:p>
        </p:txBody>
      </p:sp>
    </p:spTree>
    <p:extLst>
      <p:ext uri="{BB962C8B-B14F-4D97-AF65-F5344CB8AC3E}">
        <p14:creationId xmlns:p14="http://schemas.microsoft.com/office/powerpoint/2010/main" val="4173407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Community</a:t>
            </a:r>
          </a:p>
          <a:p>
            <a:pPr lvl="1"/>
            <a:r>
              <a:rPr lang="en-US" dirty="0" err="1"/>
              <a:t>BioStars</a:t>
            </a:r>
            <a:endParaRPr lang="en-US" dirty="0"/>
          </a:p>
          <a:p>
            <a:pPr lvl="1"/>
            <a:r>
              <a:rPr lang="en-US" dirty="0" err="1"/>
              <a:t>SeqAnswers</a:t>
            </a:r>
            <a:endParaRPr lang="en-US" dirty="0"/>
          </a:p>
          <a:p>
            <a:pPr lvl="1"/>
            <a:r>
              <a:rPr lang="en-US" dirty="0"/>
              <a:t>rosalind.info</a:t>
            </a:r>
          </a:p>
          <a:p>
            <a:pPr lvl="1"/>
            <a:r>
              <a:rPr lang="en-US" dirty="0"/>
              <a:t>bioinformatics subreddit</a:t>
            </a:r>
          </a:p>
          <a:p>
            <a:r>
              <a:rPr lang="en-US" dirty="0"/>
              <a:t>Online tools, libraries</a:t>
            </a:r>
          </a:p>
          <a:p>
            <a:pPr lvl="1"/>
            <a:r>
              <a:rPr lang="en-US" dirty="0"/>
              <a:t>Galaxy</a:t>
            </a:r>
          </a:p>
          <a:p>
            <a:pPr lvl="1"/>
            <a:r>
              <a:rPr lang="en-US" dirty="0" err="1"/>
              <a:t>BioJS</a:t>
            </a:r>
            <a:endParaRPr lang="en-US" dirty="0"/>
          </a:p>
          <a:p>
            <a:r>
              <a:rPr lang="en-US" dirty="0"/>
              <a:t>Local Tools</a:t>
            </a:r>
          </a:p>
          <a:p>
            <a:pPr lvl="1"/>
            <a:r>
              <a:rPr lang="en-US" dirty="0" err="1"/>
              <a:t>EuGene</a:t>
            </a:r>
            <a:endParaRPr lang="en-US" dirty="0"/>
          </a:p>
          <a:p>
            <a:endParaRPr lang="en-US" dirty="0"/>
          </a:p>
        </p:txBody>
      </p:sp>
      <p:sp>
        <p:nvSpPr>
          <p:cNvPr id="4" name="Slide Number Placeholder 3"/>
          <p:cNvSpPr>
            <a:spLocks noGrp="1"/>
          </p:cNvSpPr>
          <p:nvPr>
            <p:ph type="sldNum" sz="quarter" idx="5"/>
          </p:nvPr>
        </p:nvSpPr>
        <p:spPr/>
        <p:txBody>
          <a:bodyPr/>
          <a:lstStyle/>
          <a:p>
            <a:fld id="{B95048ED-357D-41F5-81DD-869102211560}" type="slidenum">
              <a:rPr lang="en-US" smtClean="0"/>
              <a:t>33</a:t>
            </a:fld>
            <a:endParaRPr lang="en-US"/>
          </a:p>
        </p:txBody>
      </p:sp>
    </p:spTree>
    <p:extLst>
      <p:ext uri="{BB962C8B-B14F-4D97-AF65-F5344CB8AC3E}">
        <p14:creationId xmlns:p14="http://schemas.microsoft.com/office/powerpoint/2010/main" val="3520810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Genomic epidemiology</a:t>
            </a:r>
          </a:p>
          <a:p>
            <a:pPr lvl="1"/>
            <a:r>
              <a:rPr lang="en-US" dirty="0"/>
              <a:t>PulseNet</a:t>
            </a:r>
          </a:p>
          <a:p>
            <a:pPr lvl="1"/>
            <a:r>
              <a:rPr lang="en-US" dirty="0" err="1"/>
              <a:t>GenomeTrackr</a:t>
            </a:r>
            <a:endParaRPr lang="en-US" dirty="0"/>
          </a:p>
          <a:p>
            <a:pPr lvl="1"/>
            <a:r>
              <a:rPr lang="en-US" dirty="0"/>
              <a:t>Gen-FS</a:t>
            </a:r>
          </a:p>
          <a:p>
            <a:pPr lvl="1"/>
            <a:r>
              <a:rPr lang="en-US" dirty="0"/>
              <a:t>GISAID</a:t>
            </a:r>
          </a:p>
          <a:p>
            <a:pPr lvl="1"/>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B95048ED-357D-41F5-81DD-869102211560}" type="slidenum">
              <a:rPr lang="en-US" smtClean="0"/>
              <a:t>34</a:t>
            </a:fld>
            <a:endParaRPr lang="en-US"/>
          </a:p>
        </p:txBody>
      </p:sp>
    </p:spTree>
    <p:extLst>
      <p:ext uri="{BB962C8B-B14F-4D97-AF65-F5344CB8AC3E}">
        <p14:creationId xmlns:p14="http://schemas.microsoft.com/office/powerpoint/2010/main" val="3452419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5048ED-357D-41F5-81DD-869102211560}" type="slidenum">
              <a:rPr lang="en-US" smtClean="0"/>
              <a:t>35</a:t>
            </a:fld>
            <a:endParaRPr lang="en-US"/>
          </a:p>
        </p:txBody>
      </p:sp>
    </p:spTree>
    <p:extLst>
      <p:ext uri="{BB962C8B-B14F-4D97-AF65-F5344CB8AC3E}">
        <p14:creationId xmlns:p14="http://schemas.microsoft.com/office/powerpoint/2010/main" val="8638653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5048ED-357D-41F5-81DD-869102211560}" type="slidenum">
              <a:rPr lang="en-US" smtClean="0"/>
              <a:t>36</a:t>
            </a:fld>
            <a:endParaRPr lang="en-US"/>
          </a:p>
        </p:txBody>
      </p:sp>
    </p:spTree>
    <p:extLst>
      <p:ext uri="{BB962C8B-B14F-4D97-AF65-F5344CB8AC3E}">
        <p14:creationId xmlns:p14="http://schemas.microsoft.com/office/powerpoint/2010/main" val="920583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360"/>
              </a:spcBef>
              <a:spcAft>
                <a:spcPts val="0"/>
              </a:spcAft>
              <a:buNone/>
            </a:pPr>
            <a:r>
              <a:rPr lang="en-US" b="1">
                <a:solidFill>
                  <a:srgbClr val="000000"/>
                </a:solidFill>
                <a:latin typeface="Calibri"/>
                <a:ea typeface="Calibri"/>
                <a:cs typeface="Calibri"/>
                <a:sym typeface="Calibri"/>
              </a:rPr>
              <a:t>Microbial Bioinformatics</a:t>
            </a:r>
            <a:r>
              <a:rPr lang="en-US">
                <a:solidFill>
                  <a:srgbClr val="000000"/>
                </a:solidFill>
                <a:latin typeface="Calibri"/>
                <a:ea typeface="Calibri"/>
                <a:cs typeface="Calibri"/>
                <a:sym typeface="Calibri"/>
              </a:rPr>
              <a:t> is a rapidly changing field marrying computer science and microbiology. Join us as we share some tips and tricks we’ve learnt over the years. </a:t>
            </a:r>
            <a:endParaRPr/>
          </a:p>
          <a:p>
            <a:pPr marL="0" lvl="0" indent="0" algn="just" rtl="0">
              <a:lnSpc>
                <a:spcPct val="115000"/>
              </a:lnSpc>
              <a:spcBef>
                <a:spcPts val="360"/>
              </a:spcBef>
              <a:spcAft>
                <a:spcPts val="0"/>
              </a:spcAft>
              <a:buNone/>
            </a:pPr>
            <a:endParaRPr>
              <a:solidFill>
                <a:srgbClr val="000000"/>
              </a:solidFill>
              <a:latin typeface="Calibri"/>
              <a:ea typeface="Calibri"/>
              <a:cs typeface="Calibri"/>
              <a:sym typeface="Calibri"/>
            </a:endParaRPr>
          </a:p>
          <a:p>
            <a:pPr marL="0" lvl="0" indent="0" algn="just" rtl="0">
              <a:lnSpc>
                <a:spcPct val="115000"/>
              </a:lnSpc>
              <a:spcBef>
                <a:spcPts val="360"/>
              </a:spcBef>
              <a:spcAft>
                <a:spcPts val="0"/>
              </a:spcAft>
              <a:buNone/>
            </a:pPr>
            <a:r>
              <a:rPr lang="en-US">
                <a:solidFill>
                  <a:srgbClr val="000000"/>
                </a:solidFill>
                <a:latin typeface="Calibri"/>
                <a:ea typeface="Calibri"/>
                <a:cs typeface="Calibri"/>
                <a:sym typeface="Calibri"/>
              </a:rPr>
              <a:t>In 2019, we wanted to get our ideas out into the public and were trying to think – a zine? A blog? How would we talk about current bioinformatics topics in the best way? We agreed to do a podcast format with one episode about every two weeks.</a:t>
            </a:r>
            <a:endParaRPr/>
          </a:p>
          <a:p>
            <a:pPr marL="0" lvl="0" indent="0" algn="just" rtl="0">
              <a:lnSpc>
                <a:spcPct val="115000"/>
              </a:lnSpc>
              <a:spcBef>
                <a:spcPts val="360"/>
              </a:spcBef>
              <a:spcAft>
                <a:spcPts val="0"/>
              </a:spcAft>
              <a:buNone/>
            </a:pPr>
            <a:endParaRPr>
              <a:solidFill>
                <a:srgbClr val="000000"/>
              </a:solidFill>
              <a:latin typeface="Calibri"/>
              <a:ea typeface="Calibri"/>
              <a:cs typeface="Calibri"/>
              <a:sym typeface="Calibri"/>
            </a:endParaRPr>
          </a:p>
          <a:p>
            <a:pPr marL="0" lvl="0" indent="0" algn="just" rtl="0">
              <a:lnSpc>
                <a:spcPct val="115000"/>
              </a:lnSpc>
              <a:spcBef>
                <a:spcPts val="360"/>
              </a:spcBef>
              <a:spcAft>
                <a:spcPts val="0"/>
              </a:spcAft>
              <a:buNone/>
            </a:pPr>
            <a:r>
              <a:rPr lang="en-US">
                <a:solidFill>
                  <a:srgbClr val="000000"/>
                </a:solidFill>
                <a:latin typeface="Calibri"/>
                <a:ea typeface="Calibri"/>
                <a:cs typeface="Calibri"/>
                <a:sym typeface="Calibri"/>
              </a:rPr>
              <a:t>If you’re getting to grips to the field, or someone who wants to keep tabs on the latest and greatest - this podcast is for you.</a:t>
            </a:r>
            <a:endParaRPr/>
          </a:p>
          <a:p>
            <a:pPr marL="0" lvl="0" indent="0" algn="just" rtl="0">
              <a:lnSpc>
                <a:spcPct val="115000"/>
              </a:lnSpc>
              <a:spcBef>
                <a:spcPts val="360"/>
              </a:spcBef>
              <a:spcAft>
                <a:spcPts val="0"/>
              </a:spcAft>
              <a:buNone/>
            </a:pPr>
            <a:endParaRPr>
              <a:solidFill>
                <a:srgbClr val="000000"/>
              </a:solidFill>
              <a:latin typeface="Calibri"/>
              <a:ea typeface="Calibri"/>
              <a:cs typeface="Calibri"/>
              <a:sym typeface="Calibri"/>
            </a:endParaRPr>
          </a:p>
          <a:p>
            <a:pPr marL="0" lvl="0" indent="0" algn="just" rtl="0">
              <a:lnSpc>
                <a:spcPct val="115000"/>
              </a:lnSpc>
              <a:spcBef>
                <a:spcPts val="360"/>
              </a:spcBef>
              <a:spcAft>
                <a:spcPts val="0"/>
              </a:spcAft>
              <a:buNone/>
            </a:pPr>
            <a:r>
              <a:rPr lang="en-US">
                <a:solidFill>
                  <a:srgbClr val="000000"/>
                </a:solidFill>
                <a:latin typeface="Calibri"/>
                <a:ea typeface="Calibri"/>
                <a:cs typeface="Calibri"/>
                <a:sym typeface="Calibri"/>
              </a:rPr>
              <a:t>One of my favorite episodes is real bioinformaticians react to Jurassic Park but you can also start at the trailer.</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Clr>
                <a:schemeClr val="dk1"/>
              </a:buClr>
              <a:buSzPts val="1400"/>
              <a:buFont typeface="Calibri"/>
              <a:buNone/>
            </a:pPr>
            <a:endParaRPr/>
          </a:p>
        </p:txBody>
      </p:sp>
      <p:sp>
        <p:nvSpPr>
          <p:cNvPr id="71" name="Google Shape;71;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6:notes"/>
          <p:cNvSpPr txBox="1">
            <a:spLocks noGrp="1"/>
          </p:cNvSpPr>
          <p:nvPr>
            <p:ph type="body" idx="1"/>
          </p:nvPr>
        </p:nvSpPr>
        <p:spPr>
          <a:xfrm>
            <a:off x="731838" y="4560888"/>
            <a:ext cx="5851525" cy="4319587"/>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95" name="Google Shape;95;p46:notes"/>
          <p:cNvSpPr>
            <a:spLocks noGrp="1" noRot="1" noChangeAspect="1"/>
          </p:cNvSpPr>
          <p:nvPr>
            <p:ph type="sldImg" idx="2"/>
          </p:nvPr>
        </p:nvSpPr>
        <p:spPr>
          <a:xfrm>
            <a:off x="457200" y="720725"/>
            <a:ext cx="6400800" cy="360045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the class what they actually think bioinformatics is.  </a:t>
            </a:r>
          </a:p>
        </p:txBody>
      </p:sp>
      <p:sp>
        <p:nvSpPr>
          <p:cNvPr id="4" name="Slide Number Placeholder 3"/>
          <p:cNvSpPr>
            <a:spLocks noGrp="1"/>
          </p:cNvSpPr>
          <p:nvPr>
            <p:ph type="sldNum" sz="quarter" idx="5"/>
          </p:nvPr>
        </p:nvSpPr>
        <p:spPr/>
        <p:txBody>
          <a:bodyPr/>
          <a:lstStyle/>
          <a:p>
            <a:fld id="{B95048ED-357D-41F5-81DD-869102211560}" type="slidenum">
              <a:rPr lang="en-US" smtClean="0"/>
              <a:t>5</a:t>
            </a:fld>
            <a:endParaRPr lang="en-US"/>
          </a:p>
        </p:txBody>
      </p:sp>
    </p:spTree>
    <p:extLst>
      <p:ext uri="{BB962C8B-B14F-4D97-AF65-F5344CB8AC3E}">
        <p14:creationId xmlns:p14="http://schemas.microsoft.com/office/powerpoint/2010/main" val="1320916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CDC needs bioinformaticians and so hopefully you all consider the government route</a:t>
            </a:r>
          </a:p>
        </p:txBody>
      </p:sp>
      <p:sp>
        <p:nvSpPr>
          <p:cNvPr id="4" name="Slide Number Placeholder 3"/>
          <p:cNvSpPr>
            <a:spLocks noGrp="1"/>
          </p:cNvSpPr>
          <p:nvPr>
            <p:ph type="sldNum" sz="quarter" idx="5"/>
          </p:nvPr>
        </p:nvSpPr>
        <p:spPr/>
        <p:txBody>
          <a:bodyPr/>
          <a:lstStyle/>
          <a:p>
            <a:fld id="{B95048ED-357D-41F5-81DD-869102211560}" type="slidenum">
              <a:rPr lang="en-US" smtClean="0"/>
              <a:t>6</a:t>
            </a:fld>
            <a:endParaRPr lang="en-US"/>
          </a:p>
        </p:txBody>
      </p:sp>
    </p:spTree>
    <p:extLst>
      <p:ext uri="{BB962C8B-B14F-4D97-AF65-F5344CB8AC3E}">
        <p14:creationId xmlns:p14="http://schemas.microsoft.com/office/powerpoint/2010/main" val="19843400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class what they want to be when they grow up</a:t>
            </a:r>
          </a:p>
        </p:txBody>
      </p:sp>
      <p:sp>
        <p:nvSpPr>
          <p:cNvPr id="4" name="Slide Number Placeholder 3"/>
          <p:cNvSpPr>
            <a:spLocks noGrp="1"/>
          </p:cNvSpPr>
          <p:nvPr>
            <p:ph type="sldNum" sz="quarter" idx="5"/>
          </p:nvPr>
        </p:nvSpPr>
        <p:spPr/>
        <p:txBody>
          <a:bodyPr/>
          <a:lstStyle/>
          <a:p>
            <a:fld id="{B95048ED-357D-41F5-81DD-869102211560}" type="slidenum">
              <a:rPr lang="en-US" smtClean="0"/>
              <a:t>7</a:t>
            </a:fld>
            <a:endParaRPr lang="en-US"/>
          </a:p>
        </p:txBody>
      </p:sp>
    </p:spTree>
    <p:extLst>
      <p:ext uri="{BB962C8B-B14F-4D97-AF65-F5344CB8AC3E}">
        <p14:creationId xmlns:p14="http://schemas.microsoft.com/office/powerpoint/2010/main" val="19772519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5048ED-357D-41F5-81DD-869102211560}" type="slidenum">
              <a:rPr lang="en-US" smtClean="0"/>
              <a:t>12</a:t>
            </a:fld>
            <a:endParaRPr lang="en-US"/>
          </a:p>
        </p:txBody>
      </p:sp>
    </p:spTree>
    <p:extLst>
      <p:ext uri="{BB962C8B-B14F-4D97-AF65-F5344CB8AC3E}">
        <p14:creationId xmlns:p14="http://schemas.microsoft.com/office/powerpoint/2010/main" val="6088805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no one shows up in 15 minutes, office hours are canceled without notification</a:t>
            </a:r>
          </a:p>
        </p:txBody>
      </p:sp>
      <p:sp>
        <p:nvSpPr>
          <p:cNvPr id="4" name="Slide Number Placeholder 3"/>
          <p:cNvSpPr>
            <a:spLocks noGrp="1"/>
          </p:cNvSpPr>
          <p:nvPr>
            <p:ph type="sldNum" sz="quarter" idx="5"/>
          </p:nvPr>
        </p:nvSpPr>
        <p:spPr/>
        <p:txBody>
          <a:bodyPr/>
          <a:lstStyle/>
          <a:p>
            <a:fld id="{B95048ED-357D-41F5-81DD-869102211560}" type="slidenum">
              <a:rPr lang="en-US" smtClean="0"/>
              <a:t>15</a:t>
            </a:fld>
            <a:endParaRPr lang="en-US"/>
          </a:p>
        </p:txBody>
      </p:sp>
    </p:spTree>
    <p:extLst>
      <p:ext uri="{BB962C8B-B14F-4D97-AF65-F5344CB8AC3E}">
        <p14:creationId xmlns:p14="http://schemas.microsoft.com/office/powerpoint/2010/main" val="1068960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either side more legit?  No.  They each bring something valuable to the table.</a:t>
            </a:r>
          </a:p>
          <a:p>
            <a:r>
              <a:rPr lang="en-US" dirty="0"/>
              <a:t>We will try to teach both sides of this equation in this class.</a:t>
            </a:r>
          </a:p>
          <a:p>
            <a:r>
              <a:rPr lang="en-US" dirty="0"/>
              <a:t>Table 1.1 for some equivalencies</a:t>
            </a:r>
          </a:p>
        </p:txBody>
      </p:sp>
      <p:sp>
        <p:nvSpPr>
          <p:cNvPr id="4" name="Slide Number Placeholder 3"/>
          <p:cNvSpPr>
            <a:spLocks noGrp="1"/>
          </p:cNvSpPr>
          <p:nvPr>
            <p:ph type="sldNum" sz="quarter" idx="5"/>
          </p:nvPr>
        </p:nvSpPr>
        <p:spPr/>
        <p:txBody>
          <a:bodyPr/>
          <a:lstStyle/>
          <a:p>
            <a:fld id="{B95048ED-357D-41F5-81DD-869102211560}" type="slidenum">
              <a:rPr lang="en-US" smtClean="0"/>
              <a:t>21</a:t>
            </a:fld>
            <a:endParaRPr lang="en-US"/>
          </a:p>
        </p:txBody>
      </p:sp>
    </p:spTree>
    <p:extLst>
      <p:ext uri="{BB962C8B-B14F-4D97-AF65-F5344CB8AC3E}">
        <p14:creationId xmlns:p14="http://schemas.microsoft.com/office/powerpoint/2010/main" val="1444568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did we get here?  A brief history.</a:t>
            </a:r>
          </a:p>
        </p:txBody>
      </p:sp>
      <p:sp>
        <p:nvSpPr>
          <p:cNvPr id="4" name="Slide Number Placeholder 3"/>
          <p:cNvSpPr>
            <a:spLocks noGrp="1"/>
          </p:cNvSpPr>
          <p:nvPr>
            <p:ph type="sldNum" sz="quarter" idx="5"/>
          </p:nvPr>
        </p:nvSpPr>
        <p:spPr/>
        <p:txBody>
          <a:bodyPr/>
          <a:lstStyle/>
          <a:p>
            <a:fld id="{B95048ED-357D-41F5-81DD-869102211560}" type="slidenum">
              <a:rPr lang="en-US" smtClean="0"/>
              <a:t>23</a:t>
            </a:fld>
            <a:endParaRPr lang="en-US"/>
          </a:p>
        </p:txBody>
      </p:sp>
    </p:spTree>
    <p:extLst>
      <p:ext uri="{BB962C8B-B14F-4D97-AF65-F5344CB8AC3E}">
        <p14:creationId xmlns:p14="http://schemas.microsoft.com/office/powerpoint/2010/main" val="31187918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Python scripting language was created in 1989 but not used in bioinformatics until about 2000</a:t>
            </a:r>
          </a:p>
        </p:txBody>
      </p:sp>
      <p:sp>
        <p:nvSpPr>
          <p:cNvPr id="4" name="Slide Number Placeholder 3"/>
          <p:cNvSpPr>
            <a:spLocks noGrp="1"/>
          </p:cNvSpPr>
          <p:nvPr>
            <p:ph type="sldNum" sz="quarter" idx="5"/>
          </p:nvPr>
        </p:nvSpPr>
        <p:spPr/>
        <p:txBody>
          <a:bodyPr/>
          <a:lstStyle/>
          <a:p>
            <a:fld id="{B95048ED-357D-41F5-81DD-869102211560}" type="slidenum">
              <a:rPr lang="en-US" smtClean="0"/>
              <a:t>28</a:t>
            </a:fld>
            <a:endParaRPr lang="en-US"/>
          </a:p>
        </p:txBody>
      </p:sp>
    </p:spTree>
    <p:extLst>
      <p:ext uri="{BB962C8B-B14F-4D97-AF65-F5344CB8AC3E}">
        <p14:creationId xmlns:p14="http://schemas.microsoft.com/office/powerpoint/2010/main" val="37143425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A2D52-3C28-4091-9925-805D5106F4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994A98F-2677-433C-A674-69823BFE5EF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C0E70AB-46CC-4563-A6F8-FEAA48EC854B}"/>
              </a:ext>
            </a:extLst>
          </p:cNvPr>
          <p:cNvSpPr>
            <a:spLocks noGrp="1"/>
          </p:cNvSpPr>
          <p:nvPr>
            <p:ph type="dt" sz="half" idx="10"/>
          </p:nvPr>
        </p:nvSpPr>
        <p:spPr/>
        <p:txBody>
          <a:bodyPr/>
          <a:lstStyle/>
          <a:p>
            <a:fld id="{D94B0EA5-75FD-4502-938A-417CF302269D}" type="datetimeFigureOut">
              <a:rPr lang="en-US" smtClean="0"/>
              <a:t>1/15/2025</a:t>
            </a:fld>
            <a:endParaRPr lang="en-US"/>
          </a:p>
        </p:txBody>
      </p:sp>
      <p:sp>
        <p:nvSpPr>
          <p:cNvPr id="5" name="Footer Placeholder 4">
            <a:extLst>
              <a:ext uri="{FF2B5EF4-FFF2-40B4-BE49-F238E27FC236}">
                <a16:creationId xmlns:a16="http://schemas.microsoft.com/office/drawing/2014/main" id="{A869A384-72FF-45DA-ADE3-268B85FCF86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9BDE0D-C5AC-452F-BF8C-D30D8C411BD7}"/>
              </a:ext>
            </a:extLst>
          </p:cNvPr>
          <p:cNvSpPr>
            <a:spLocks noGrp="1"/>
          </p:cNvSpPr>
          <p:nvPr>
            <p:ph type="sldNum" sz="quarter" idx="12"/>
          </p:nvPr>
        </p:nvSpPr>
        <p:spPr/>
        <p:txBody>
          <a:bodyPr/>
          <a:lstStyle/>
          <a:p>
            <a:fld id="{274BA279-0196-44DD-94E1-CA4DA523A734}" type="slidenum">
              <a:rPr lang="en-US" smtClean="0"/>
              <a:t>‹#›</a:t>
            </a:fld>
            <a:endParaRPr lang="en-US"/>
          </a:p>
        </p:txBody>
      </p:sp>
    </p:spTree>
    <p:extLst>
      <p:ext uri="{BB962C8B-B14F-4D97-AF65-F5344CB8AC3E}">
        <p14:creationId xmlns:p14="http://schemas.microsoft.com/office/powerpoint/2010/main" val="41269938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FBA83-E1EE-40F1-9A17-B7B12D8159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BA1E5F4-A5FC-4D2B-8E35-0F3AFA01F4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B9EB8-295E-4E90-9378-73FF266ECAFB}"/>
              </a:ext>
            </a:extLst>
          </p:cNvPr>
          <p:cNvSpPr>
            <a:spLocks noGrp="1"/>
          </p:cNvSpPr>
          <p:nvPr>
            <p:ph type="dt" sz="half" idx="10"/>
          </p:nvPr>
        </p:nvSpPr>
        <p:spPr/>
        <p:txBody>
          <a:bodyPr/>
          <a:lstStyle/>
          <a:p>
            <a:fld id="{D94B0EA5-75FD-4502-938A-417CF302269D}" type="datetimeFigureOut">
              <a:rPr lang="en-US" smtClean="0"/>
              <a:t>1/15/2025</a:t>
            </a:fld>
            <a:endParaRPr lang="en-US"/>
          </a:p>
        </p:txBody>
      </p:sp>
      <p:sp>
        <p:nvSpPr>
          <p:cNvPr id="5" name="Footer Placeholder 4">
            <a:extLst>
              <a:ext uri="{FF2B5EF4-FFF2-40B4-BE49-F238E27FC236}">
                <a16:creationId xmlns:a16="http://schemas.microsoft.com/office/drawing/2014/main" id="{70810E73-4166-48EC-AAFE-9D4FBB5EA3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6FA8E-355C-42B5-B64E-7B7AED254280}"/>
              </a:ext>
            </a:extLst>
          </p:cNvPr>
          <p:cNvSpPr>
            <a:spLocks noGrp="1"/>
          </p:cNvSpPr>
          <p:nvPr>
            <p:ph type="sldNum" sz="quarter" idx="12"/>
          </p:nvPr>
        </p:nvSpPr>
        <p:spPr/>
        <p:txBody>
          <a:bodyPr/>
          <a:lstStyle/>
          <a:p>
            <a:fld id="{274BA279-0196-44DD-94E1-CA4DA523A734}" type="slidenum">
              <a:rPr lang="en-US" smtClean="0"/>
              <a:t>‹#›</a:t>
            </a:fld>
            <a:endParaRPr lang="en-US"/>
          </a:p>
        </p:txBody>
      </p:sp>
    </p:spTree>
    <p:extLst>
      <p:ext uri="{BB962C8B-B14F-4D97-AF65-F5344CB8AC3E}">
        <p14:creationId xmlns:p14="http://schemas.microsoft.com/office/powerpoint/2010/main" val="36056520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8B2F565-46AD-4677-A192-EDF88BDA208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3047529-7479-4BC0-A0D9-3C0F595B19F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723A50-E345-4878-9E56-32E8EA443CA8}"/>
              </a:ext>
            </a:extLst>
          </p:cNvPr>
          <p:cNvSpPr>
            <a:spLocks noGrp="1"/>
          </p:cNvSpPr>
          <p:nvPr>
            <p:ph type="dt" sz="half" idx="10"/>
          </p:nvPr>
        </p:nvSpPr>
        <p:spPr/>
        <p:txBody>
          <a:bodyPr/>
          <a:lstStyle/>
          <a:p>
            <a:fld id="{D94B0EA5-75FD-4502-938A-417CF302269D}" type="datetimeFigureOut">
              <a:rPr lang="en-US" smtClean="0"/>
              <a:t>1/15/2025</a:t>
            </a:fld>
            <a:endParaRPr lang="en-US"/>
          </a:p>
        </p:txBody>
      </p:sp>
      <p:sp>
        <p:nvSpPr>
          <p:cNvPr id="5" name="Footer Placeholder 4">
            <a:extLst>
              <a:ext uri="{FF2B5EF4-FFF2-40B4-BE49-F238E27FC236}">
                <a16:creationId xmlns:a16="http://schemas.microsoft.com/office/drawing/2014/main" id="{7C7508B4-0857-4FDF-8DAC-6C3E16FFCE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BF5DC7-4691-4E28-B1F4-346B3202923A}"/>
              </a:ext>
            </a:extLst>
          </p:cNvPr>
          <p:cNvSpPr>
            <a:spLocks noGrp="1"/>
          </p:cNvSpPr>
          <p:nvPr>
            <p:ph type="sldNum" sz="quarter" idx="12"/>
          </p:nvPr>
        </p:nvSpPr>
        <p:spPr/>
        <p:txBody>
          <a:bodyPr/>
          <a:lstStyle/>
          <a:p>
            <a:fld id="{274BA279-0196-44DD-94E1-CA4DA523A734}" type="slidenum">
              <a:rPr lang="en-US" smtClean="0"/>
              <a:t>‹#›</a:t>
            </a:fld>
            <a:endParaRPr lang="en-US"/>
          </a:p>
        </p:txBody>
      </p:sp>
    </p:spTree>
    <p:extLst>
      <p:ext uri="{BB962C8B-B14F-4D97-AF65-F5344CB8AC3E}">
        <p14:creationId xmlns:p14="http://schemas.microsoft.com/office/powerpoint/2010/main" val="2465413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8_Data Slide (for content heavy tables and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74639"/>
            <a:ext cx="10972800" cy="1143000"/>
          </a:xfrm>
          <a:prstGeom prst="rect">
            <a:avLst/>
          </a:prstGeom>
        </p:spPr>
        <p:txBody>
          <a:bodyPr anchor="b" anchorCtr="0"/>
          <a:lstStyle>
            <a:lvl1pPr algn="l">
              <a:lnSpc>
                <a:spcPts val="4000"/>
              </a:lnSpc>
              <a:defRPr sz="3733" b="1" baseline="0">
                <a:solidFill>
                  <a:srgbClr val="D9531E"/>
                </a:solidFill>
                <a:effectLst/>
                <a:latin typeface="Calibri" pitchFamily="34" charset="0"/>
              </a:defRPr>
            </a:lvl1pPr>
          </a:lstStyle>
          <a:p>
            <a:r>
              <a:rPr lang="en-US" dirty="0"/>
              <a:t>Bottom band: NCEZID</a:t>
            </a:r>
          </a:p>
        </p:txBody>
      </p:sp>
      <p:pic>
        <p:nvPicPr>
          <p:cNvPr id="4" name="Picture 3"/>
          <p:cNvPicPr>
            <a:picLocks noChangeAspect="1"/>
          </p:cNvPicPr>
          <p:nvPr userDrawn="1"/>
        </p:nvPicPr>
        <p:blipFill rotWithShape="1">
          <a:blip r:embed="rId2" cstate="print">
            <a:extLst>
              <a:ext uri="{28A0092B-C50C-407E-A947-70E740481C1C}">
                <a14:useLocalDpi xmlns:a14="http://schemas.microsoft.com/office/drawing/2010/main" val="0"/>
              </a:ext>
            </a:extLst>
          </a:blip>
          <a:srcRect t="88508"/>
          <a:stretch/>
        </p:blipFill>
        <p:spPr>
          <a:xfrm>
            <a:off x="0" y="6692413"/>
            <a:ext cx="12192000" cy="165587"/>
          </a:xfrm>
          <a:prstGeom prst="rect">
            <a:avLst/>
          </a:prstGeom>
        </p:spPr>
      </p:pic>
      <p:sp>
        <p:nvSpPr>
          <p:cNvPr id="5" name="Content Placeholder 4"/>
          <p:cNvSpPr>
            <a:spLocks noGrp="1"/>
          </p:cNvSpPr>
          <p:nvPr>
            <p:ph sz="quarter" idx="11"/>
          </p:nvPr>
        </p:nvSpPr>
        <p:spPr>
          <a:xfrm>
            <a:off x="609600" y="1545167"/>
            <a:ext cx="10972800" cy="447039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lang="en-US" sz="2667" smtClean="0">
                <a:solidFill>
                  <a:schemeClr val="accent4">
                    <a:lumMod val="75000"/>
                  </a:schemeClr>
                </a:solidFill>
              </a:defRPr>
            </a:lvl1pPr>
            <a:lvl2pPr>
              <a:defRPr lang="en-US" sz="2667" smtClean="0">
                <a:solidFill>
                  <a:schemeClr val="accent4">
                    <a:lumMod val="75000"/>
                  </a:schemeClr>
                </a:solidFill>
              </a:defRPr>
            </a:lvl2pPr>
            <a:lvl3pPr>
              <a:defRPr lang="en-US" sz="2667" smtClean="0">
                <a:solidFill>
                  <a:schemeClr val="accent4">
                    <a:lumMod val="75000"/>
                  </a:schemeClr>
                </a:solidFill>
              </a:defRPr>
            </a:lvl3pPr>
            <a:lvl4pPr>
              <a:defRPr lang="en-US" smtClean="0">
                <a:solidFill>
                  <a:schemeClr val="accent4">
                    <a:lumMod val="75000"/>
                  </a:schemeClr>
                </a:solidFill>
              </a:defRPr>
            </a:lvl4pPr>
            <a:lvl5pPr>
              <a:defRPr lang="en-US">
                <a:solidFill>
                  <a:schemeClr val="accent4">
                    <a:lumMod val="75000"/>
                  </a:schemeClr>
                </a:solidFill>
              </a:defRPr>
            </a:lvl5pPr>
          </a:lstStyle>
          <a:p>
            <a:pPr lvl="0">
              <a:buClr>
                <a:srgbClr val="E25423"/>
              </a:buClr>
              <a:buFont typeface="Wingdings" panose="05000000000000000000" pitchFamily="2" charset="2"/>
              <a:buChar char="§"/>
            </a:pPr>
            <a:r>
              <a:rPr lang="en-US"/>
              <a:t>Edit Master text styles</a:t>
            </a:r>
          </a:p>
          <a:p>
            <a:pPr lvl="1">
              <a:buClr>
                <a:srgbClr val="8D8B00"/>
              </a:buClr>
            </a:pPr>
            <a:r>
              <a:rPr lang="en-US"/>
              <a:t>Second level</a:t>
            </a:r>
          </a:p>
          <a:p>
            <a:pPr lvl="2">
              <a:buClr>
                <a:srgbClr val="006A71"/>
              </a:buClr>
            </a:pPr>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6482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8_Data Slide (for content heavy tables and charts)">
  <p:cSld name="9_Data Slide (for content heavy tables and charts)">
    <p:spTree>
      <p:nvGrpSpPr>
        <p:cNvPr id="1" name="Shape 22"/>
        <p:cNvGrpSpPr/>
        <p:nvPr/>
      </p:nvGrpSpPr>
      <p:grpSpPr>
        <a:xfrm>
          <a:off x="0" y="0"/>
          <a:ext cx="0" cy="0"/>
          <a:chOff x="0" y="0"/>
          <a:chExt cx="0" cy="0"/>
        </a:xfrm>
      </p:grpSpPr>
      <p:sp>
        <p:nvSpPr>
          <p:cNvPr id="23" name="Google Shape;23;p52"/>
          <p:cNvSpPr txBox="1">
            <a:spLocks noGrp="1"/>
          </p:cNvSpPr>
          <p:nvPr>
            <p:ph type="title"/>
          </p:nvPr>
        </p:nvSpPr>
        <p:spPr>
          <a:xfrm>
            <a:off x="609600" y="274639"/>
            <a:ext cx="10972800" cy="1143000"/>
          </a:xfrm>
          <a:prstGeom prst="rect">
            <a:avLst/>
          </a:prstGeom>
          <a:noFill/>
          <a:ln>
            <a:noFill/>
          </a:ln>
        </p:spPr>
        <p:txBody>
          <a:bodyPr spcFirstLastPara="1" wrap="square" lIns="91425" tIns="45700" rIns="91425" bIns="45700" anchor="b" anchorCtr="0">
            <a:noAutofit/>
          </a:bodyPr>
          <a:lstStyle>
            <a:lvl1pPr marR="0" lvl="0" algn="l" rtl="0">
              <a:lnSpc>
                <a:spcPct val="107142"/>
              </a:lnSpc>
              <a:spcBef>
                <a:spcPts val="0"/>
              </a:spcBef>
              <a:spcAft>
                <a:spcPts val="0"/>
              </a:spcAft>
              <a:buSzPts val="1400"/>
              <a:buNone/>
              <a:defRPr sz="3733" b="1" i="0" u="none" strike="noStrike" cap="none">
                <a:solidFill>
                  <a:srgbClr val="D9531E"/>
                </a:solidFill>
                <a:latin typeface="Calibri"/>
                <a:ea typeface="Calibri"/>
                <a:cs typeface="Calibri"/>
                <a:sym typeface="Calibri"/>
              </a:defRPr>
            </a:lvl1pPr>
            <a:lvl2pPr marR="0" lvl="1" algn="ctr" rtl="0">
              <a:spcBef>
                <a:spcPts val="0"/>
              </a:spcBef>
              <a:spcAft>
                <a:spcPts val="0"/>
              </a:spcAft>
              <a:buSzPts val="1400"/>
              <a:buNone/>
              <a:defRPr sz="5867" b="0" i="0" u="none" strike="noStrike" cap="none">
                <a:solidFill>
                  <a:schemeClr val="dk1"/>
                </a:solidFill>
                <a:latin typeface="Open Sans"/>
                <a:ea typeface="Open Sans"/>
                <a:cs typeface="Open Sans"/>
                <a:sym typeface="Open Sans"/>
              </a:defRPr>
            </a:lvl2pPr>
            <a:lvl3pPr marR="0" lvl="2" algn="ctr" rtl="0">
              <a:spcBef>
                <a:spcPts val="0"/>
              </a:spcBef>
              <a:spcAft>
                <a:spcPts val="0"/>
              </a:spcAft>
              <a:buSzPts val="1400"/>
              <a:buNone/>
              <a:defRPr sz="5867" b="0" i="0" u="none" strike="noStrike" cap="none">
                <a:solidFill>
                  <a:schemeClr val="dk1"/>
                </a:solidFill>
                <a:latin typeface="Open Sans"/>
                <a:ea typeface="Open Sans"/>
                <a:cs typeface="Open Sans"/>
                <a:sym typeface="Open Sans"/>
              </a:defRPr>
            </a:lvl3pPr>
            <a:lvl4pPr marR="0" lvl="3" algn="ctr" rtl="0">
              <a:spcBef>
                <a:spcPts val="0"/>
              </a:spcBef>
              <a:spcAft>
                <a:spcPts val="0"/>
              </a:spcAft>
              <a:buSzPts val="1400"/>
              <a:buNone/>
              <a:defRPr sz="5867" b="0" i="0" u="none" strike="noStrike" cap="none">
                <a:solidFill>
                  <a:schemeClr val="dk1"/>
                </a:solidFill>
                <a:latin typeface="Open Sans"/>
                <a:ea typeface="Open Sans"/>
                <a:cs typeface="Open Sans"/>
                <a:sym typeface="Open Sans"/>
              </a:defRPr>
            </a:lvl4pPr>
            <a:lvl5pPr marR="0" lvl="4" algn="ctr" rtl="0">
              <a:spcBef>
                <a:spcPts val="0"/>
              </a:spcBef>
              <a:spcAft>
                <a:spcPts val="0"/>
              </a:spcAft>
              <a:buSzPts val="1400"/>
              <a:buNone/>
              <a:defRPr sz="5867" b="0" i="0" u="none" strike="noStrike" cap="none">
                <a:solidFill>
                  <a:schemeClr val="dk1"/>
                </a:solidFill>
                <a:latin typeface="Open Sans"/>
                <a:ea typeface="Open Sans"/>
                <a:cs typeface="Open Sans"/>
                <a:sym typeface="Open Sans"/>
              </a:defRPr>
            </a:lvl5pPr>
            <a:lvl6pPr marR="0" lvl="5" algn="ctr" rtl="0">
              <a:spcBef>
                <a:spcPts val="0"/>
              </a:spcBef>
              <a:spcAft>
                <a:spcPts val="0"/>
              </a:spcAft>
              <a:buSzPts val="1400"/>
              <a:buNone/>
              <a:defRPr sz="5867" b="0" i="0" u="none" strike="noStrike" cap="none">
                <a:solidFill>
                  <a:schemeClr val="dk1"/>
                </a:solidFill>
                <a:latin typeface="Open Sans"/>
                <a:ea typeface="Open Sans"/>
                <a:cs typeface="Open Sans"/>
                <a:sym typeface="Open Sans"/>
              </a:defRPr>
            </a:lvl6pPr>
            <a:lvl7pPr marR="0" lvl="6" algn="ctr" rtl="0">
              <a:spcBef>
                <a:spcPts val="0"/>
              </a:spcBef>
              <a:spcAft>
                <a:spcPts val="0"/>
              </a:spcAft>
              <a:buSzPts val="1400"/>
              <a:buNone/>
              <a:defRPr sz="5867" b="0" i="0" u="none" strike="noStrike" cap="none">
                <a:solidFill>
                  <a:schemeClr val="dk1"/>
                </a:solidFill>
                <a:latin typeface="Open Sans"/>
                <a:ea typeface="Open Sans"/>
                <a:cs typeface="Open Sans"/>
                <a:sym typeface="Open Sans"/>
              </a:defRPr>
            </a:lvl7pPr>
            <a:lvl8pPr marR="0" lvl="7" algn="ctr" rtl="0">
              <a:spcBef>
                <a:spcPts val="0"/>
              </a:spcBef>
              <a:spcAft>
                <a:spcPts val="0"/>
              </a:spcAft>
              <a:buSzPts val="1400"/>
              <a:buNone/>
              <a:defRPr sz="5867" b="0" i="0" u="none" strike="noStrike" cap="none">
                <a:solidFill>
                  <a:schemeClr val="dk1"/>
                </a:solidFill>
                <a:latin typeface="Open Sans"/>
                <a:ea typeface="Open Sans"/>
                <a:cs typeface="Open Sans"/>
                <a:sym typeface="Open Sans"/>
              </a:defRPr>
            </a:lvl8pPr>
            <a:lvl9pPr marR="0" lvl="8" algn="ctr" rtl="0">
              <a:spcBef>
                <a:spcPts val="0"/>
              </a:spcBef>
              <a:spcAft>
                <a:spcPts val="0"/>
              </a:spcAft>
              <a:buSzPts val="1400"/>
              <a:buNone/>
              <a:defRPr sz="5867" b="0" i="0" u="none" strike="noStrike" cap="none">
                <a:solidFill>
                  <a:schemeClr val="dk1"/>
                </a:solidFill>
                <a:latin typeface="Open Sans"/>
                <a:ea typeface="Open Sans"/>
                <a:cs typeface="Open Sans"/>
                <a:sym typeface="Open Sans"/>
              </a:defRPr>
            </a:lvl9pPr>
          </a:lstStyle>
          <a:p>
            <a:endParaRPr/>
          </a:p>
        </p:txBody>
      </p:sp>
      <p:pic>
        <p:nvPicPr>
          <p:cNvPr id="24" name="Google Shape;24;p52"/>
          <p:cNvPicPr preferRelativeResize="0"/>
          <p:nvPr/>
        </p:nvPicPr>
        <p:blipFill rotWithShape="1">
          <a:blip r:embed="rId2">
            <a:alphaModFix/>
          </a:blip>
          <a:srcRect t="88507"/>
          <a:stretch/>
        </p:blipFill>
        <p:spPr>
          <a:xfrm>
            <a:off x="0" y="6692413"/>
            <a:ext cx="12192000" cy="165587"/>
          </a:xfrm>
          <a:prstGeom prst="rect">
            <a:avLst/>
          </a:prstGeom>
          <a:noFill/>
          <a:ln>
            <a:noFill/>
          </a:ln>
        </p:spPr>
      </p:pic>
      <p:sp>
        <p:nvSpPr>
          <p:cNvPr id="25" name="Google Shape;25;p52"/>
          <p:cNvSpPr txBox="1">
            <a:spLocks noGrp="1"/>
          </p:cNvSpPr>
          <p:nvPr>
            <p:ph type="body" idx="1"/>
          </p:nvPr>
        </p:nvSpPr>
        <p:spPr>
          <a:xfrm>
            <a:off x="609600" y="1545167"/>
            <a:ext cx="10972800" cy="4470399"/>
          </a:xfrm>
          <a:prstGeom prst="rect">
            <a:avLst/>
          </a:prstGeom>
          <a:noFill/>
          <a:ln>
            <a:noFill/>
          </a:ln>
        </p:spPr>
        <p:txBody>
          <a:bodyPr spcFirstLastPara="1" wrap="square" lIns="91425" tIns="45700" rIns="91425" bIns="45700" anchor="t" anchorCtr="0">
            <a:noAutofit/>
          </a:bodyPr>
          <a:lstStyle>
            <a:lvl1pPr marL="609585" lvl="0" indent="-474121" algn="l">
              <a:spcBef>
                <a:spcPts val="533"/>
              </a:spcBef>
              <a:spcAft>
                <a:spcPts val="0"/>
              </a:spcAft>
              <a:buClr>
                <a:srgbClr val="5F5F5F"/>
              </a:buClr>
              <a:buSzPts val="2000"/>
              <a:buChar char="•"/>
              <a:defRPr sz="2667">
                <a:solidFill>
                  <a:srgbClr val="5F5F5F"/>
                </a:solidFill>
              </a:defRPr>
            </a:lvl1pPr>
            <a:lvl2pPr marL="1219170" lvl="1" indent="-474121" algn="l">
              <a:spcBef>
                <a:spcPts val="533"/>
              </a:spcBef>
              <a:spcAft>
                <a:spcPts val="0"/>
              </a:spcAft>
              <a:buClr>
                <a:srgbClr val="5F5F5F"/>
              </a:buClr>
              <a:buSzPts val="2000"/>
              <a:buChar char="–"/>
              <a:defRPr sz="2667">
                <a:solidFill>
                  <a:srgbClr val="5F5F5F"/>
                </a:solidFill>
              </a:defRPr>
            </a:lvl2pPr>
            <a:lvl3pPr marL="1828754" lvl="2" indent="-474121" algn="l">
              <a:spcBef>
                <a:spcPts val="533"/>
              </a:spcBef>
              <a:spcAft>
                <a:spcPts val="0"/>
              </a:spcAft>
              <a:buClr>
                <a:srgbClr val="5F5F5F"/>
              </a:buClr>
              <a:buSzPts val="2000"/>
              <a:buChar char="•"/>
              <a:defRPr sz="2667">
                <a:solidFill>
                  <a:srgbClr val="5F5F5F"/>
                </a:solidFill>
              </a:defRPr>
            </a:lvl3pPr>
            <a:lvl4pPr marL="2438339" lvl="3" indent="-474121" algn="l">
              <a:spcBef>
                <a:spcPts val="533"/>
              </a:spcBef>
              <a:spcAft>
                <a:spcPts val="0"/>
              </a:spcAft>
              <a:buClr>
                <a:srgbClr val="5F5F5F"/>
              </a:buClr>
              <a:buSzPts val="2000"/>
              <a:buChar char="–"/>
              <a:defRPr>
                <a:solidFill>
                  <a:srgbClr val="5F5F5F"/>
                </a:solidFill>
              </a:defRPr>
            </a:lvl4pPr>
            <a:lvl5pPr marL="3047924" lvl="4" indent="-474121" algn="l">
              <a:spcBef>
                <a:spcPts val="533"/>
              </a:spcBef>
              <a:spcAft>
                <a:spcPts val="0"/>
              </a:spcAft>
              <a:buClr>
                <a:srgbClr val="5F5F5F"/>
              </a:buClr>
              <a:buSzPts val="2000"/>
              <a:buChar char="»"/>
              <a:defRPr>
                <a:solidFill>
                  <a:srgbClr val="5F5F5F"/>
                </a:solidFill>
              </a:defRPr>
            </a:lvl5pPr>
            <a:lvl6pPr marL="3657509" lvl="5" indent="-457189" algn="l">
              <a:spcBef>
                <a:spcPts val="480"/>
              </a:spcBef>
              <a:spcAft>
                <a:spcPts val="0"/>
              </a:spcAft>
              <a:buClr>
                <a:schemeClr val="dk1"/>
              </a:buClr>
              <a:buSzPts val="1800"/>
              <a:buChar char="•"/>
              <a:defRPr/>
            </a:lvl6pPr>
            <a:lvl7pPr marL="4267093" lvl="6" indent="-457189" algn="l">
              <a:spcBef>
                <a:spcPts val="480"/>
              </a:spcBef>
              <a:spcAft>
                <a:spcPts val="0"/>
              </a:spcAft>
              <a:buClr>
                <a:schemeClr val="dk1"/>
              </a:buClr>
              <a:buSzPts val="1800"/>
              <a:buChar char="•"/>
              <a:defRPr/>
            </a:lvl7pPr>
            <a:lvl8pPr marL="4876678" lvl="7" indent="-457189" algn="l">
              <a:spcBef>
                <a:spcPts val="480"/>
              </a:spcBef>
              <a:spcAft>
                <a:spcPts val="0"/>
              </a:spcAft>
              <a:buClr>
                <a:schemeClr val="dk1"/>
              </a:buClr>
              <a:buSzPts val="1800"/>
              <a:buChar char="•"/>
              <a:defRPr/>
            </a:lvl8pPr>
            <a:lvl9pPr marL="5486263" lvl="8" indent="-457189" algn="l">
              <a:spcBef>
                <a:spcPts val="48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68650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41A66-A7BC-40D5-BA63-3ABCF7A828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2B87A8-34EE-4EC3-8473-34673D6C54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D864D1-92D5-41AF-9992-53629EF1D9E3}"/>
              </a:ext>
            </a:extLst>
          </p:cNvPr>
          <p:cNvSpPr>
            <a:spLocks noGrp="1"/>
          </p:cNvSpPr>
          <p:nvPr>
            <p:ph type="dt" sz="half" idx="10"/>
          </p:nvPr>
        </p:nvSpPr>
        <p:spPr/>
        <p:txBody>
          <a:bodyPr/>
          <a:lstStyle/>
          <a:p>
            <a:fld id="{D94B0EA5-75FD-4502-938A-417CF302269D}" type="datetimeFigureOut">
              <a:rPr lang="en-US" smtClean="0"/>
              <a:t>1/15/2025</a:t>
            </a:fld>
            <a:endParaRPr lang="en-US"/>
          </a:p>
        </p:txBody>
      </p:sp>
      <p:sp>
        <p:nvSpPr>
          <p:cNvPr id="5" name="Footer Placeholder 4">
            <a:extLst>
              <a:ext uri="{FF2B5EF4-FFF2-40B4-BE49-F238E27FC236}">
                <a16:creationId xmlns:a16="http://schemas.microsoft.com/office/drawing/2014/main" id="{6CE8514D-BB4A-46DB-B4EA-DC18EE9431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7D778B-16D6-485B-AEDF-A509BE13F4FB}"/>
              </a:ext>
            </a:extLst>
          </p:cNvPr>
          <p:cNvSpPr>
            <a:spLocks noGrp="1"/>
          </p:cNvSpPr>
          <p:nvPr>
            <p:ph type="sldNum" sz="quarter" idx="12"/>
          </p:nvPr>
        </p:nvSpPr>
        <p:spPr/>
        <p:txBody>
          <a:bodyPr/>
          <a:lstStyle/>
          <a:p>
            <a:fld id="{274BA279-0196-44DD-94E1-CA4DA523A734}" type="slidenum">
              <a:rPr lang="en-US" smtClean="0"/>
              <a:t>‹#›</a:t>
            </a:fld>
            <a:endParaRPr lang="en-US"/>
          </a:p>
        </p:txBody>
      </p:sp>
    </p:spTree>
    <p:extLst>
      <p:ext uri="{BB962C8B-B14F-4D97-AF65-F5344CB8AC3E}">
        <p14:creationId xmlns:p14="http://schemas.microsoft.com/office/powerpoint/2010/main" val="2203728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64DE-32BD-4C57-A869-C3C17AC1694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CD23158-BAE7-432F-8639-3EF03BF3DF0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D29CD42-7B96-4252-B458-F217DFD287AD}"/>
              </a:ext>
            </a:extLst>
          </p:cNvPr>
          <p:cNvSpPr>
            <a:spLocks noGrp="1"/>
          </p:cNvSpPr>
          <p:nvPr>
            <p:ph type="dt" sz="half" idx="10"/>
          </p:nvPr>
        </p:nvSpPr>
        <p:spPr/>
        <p:txBody>
          <a:bodyPr/>
          <a:lstStyle/>
          <a:p>
            <a:fld id="{D94B0EA5-75FD-4502-938A-417CF302269D}" type="datetimeFigureOut">
              <a:rPr lang="en-US" smtClean="0"/>
              <a:t>1/15/2025</a:t>
            </a:fld>
            <a:endParaRPr lang="en-US"/>
          </a:p>
        </p:txBody>
      </p:sp>
      <p:sp>
        <p:nvSpPr>
          <p:cNvPr id="5" name="Footer Placeholder 4">
            <a:extLst>
              <a:ext uri="{FF2B5EF4-FFF2-40B4-BE49-F238E27FC236}">
                <a16:creationId xmlns:a16="http://schemas.microsoft.com/office/drawing/2014/main" id="{BF99078E-F369-46A5-88E2-6AB2CD2E68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C42632-AF1D-47B3-A48D-30C6EA76741A}"/>
              </a:ext>
            </a:extLst>
          </p:cNvPr>
          <p:cNvSpPr>
            <a:spLocks noGrp="1"/>
          </p:cNvSpPr>
          <p:nvPr>
            <p:ph type="sldNum" sz="quarter" idx="12"/>
          </p:nvPr>
        </p:nvSpPr>
        <p:spPr/>
        <p:txBody>
          <a:bodyPr/>
          <a:lstStyle/>
          <a:p>
            <a:fld id="{274BA279-0196-44DD-94E1-CA4DA523A734}" type="slidenum">
              <a:rPr lang="en-US" smtClean="0"/>
              <a:t>‹#›</a:t>
            </a:fld>
            <a:endParaRPr lang="en-US"/>
          </a:p>
        </p:txBody>
      </p:sp>
    </p:spTree>
    <p:extLst>
      <p:ext uri="{BB962C8B-B14F-4D97-AF65-F5344CB8AC3E}">
        <p14:creationId xmlns:p14="http://schemas.microsoft.com/office/powerpoint/2010/main" val="2532667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FCD2-F310-4420-BB42-8E474B3698C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FF4BC8-2DE6-4381-B3D9-9AFC3802D3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1B4599-3438-4D7C-A633-375ED3B4E5B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947ADE-9871-4BCC-831A-A5AFA0A219CD}"/>
              </a:ext>
            </a:extLst>
          </p:cNvPr>
          <p:cNvSpPr>
            <a:spLocks noGrp="1"/>
          </p:cNvSpPr>
          <p:nvPr>
            <p:ph type="dt" sz="half" idx="10"/>
          </p:nvPr>
        </p:nvSpPr>
        <p:spPr/>
        <p:txBody>
          <a:bodyPr/>
          <a:lstStyle/>
          <a:p>
            <a:fld id="{D94B0EA5-75FD-4502-938A-417CF302269D}" type="datetimeFigureOut">
              <a:rPr lang="en-US" smtClean="0"/>
              <a:t>1/15/2025</a:t>
            </a:fld>
            <a:endParaRPr lang="en-US"/>
          </a:p>
        </p:txBody>
      </p:sp>
      <p:sp>
        <p:nvSpPr>
          <p:cNvPr id="6" name="Footer Placeholder 5">
            <a:extLst>
              <a:ext uri="{FF2B5EF4-FFF2-40B4-BE49-F238E27FC236}">
                <a16:creationId xmlns:a16="http://schemas.microsoft.com/office/drawing/2014/main" id="{05C6EF24-0189-4223-B1B7-9BD6B5A1DB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2ECBBD-4EFC-45E2-A72A-DC1913343570}"/>
              </a:ext>
            </a:extLst>
          </p:cNvPr>
          <p:cNvSpPr>
            <a:spLocks noGrp="1"/>
          </p:cNvSpPr>
          <p:nvPr>
            <p:ph type="sldNum" sz="quarter" idx="12"/>
          </p:nvPr>
        </p:nvSpPr>
        <p:spPr/>
        <p:txBody>
          <a:bodyPr/>
          <a:lstStyle/>
          <a:p>
            <a:fld id="{274BA279-0196-44DD-94E1-CA4DA523A734}" type="slidenum">
              <a:rPr lang="en-US" smtClean="0"/>
              <a:t>‹#›</a:t>
            </a:fld>
            <a:endParaRPr lang="en-US"/>
          </a:p>
        </p:txBody>
      </p:sp>
    </p:spTree>
    <p:extLst>
      <p:ext uri="{BB962C8B-B14F-4D97-AF65-F5344CB8AC3E}">
        <p14:creationId xmlns:p14="http://schemas.microsoft.com/office/powerpoint/2010/main" val="25239956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274B-16F4-4540-A630-C2B9582C313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271C3E-3EA5-4F4E-B75C-5CAEA58692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4B7A67-70BC-48C4-90BD-F20657E7495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71F04D0-09D3-4F00-913B-D97596A1B7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F434A5-F073-46E9-AE32-F0122A795C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FC727B-56F1-4397-BF2E-60B8373906E7}"/>
              </a:ext>
            </a:extLst>
          </p:cNvPr>
          <p:cNvSpPr>
            <a:spLocks noGrp="1"/>
          </p:cNvSpPr>
          <p:nvPr>
            <p:ph type="dt" sz="half" idx="10"/>
          </p:nvPr>
        </p:nvSpPr>
        <p:spPr/>
        <p:txBody>
          <a:bodyPr/>
          <a:lstStyle/>
          <a:p>
            <a:fld id="{D94B0EA5-75FD-4502-938A-417CF302269D}" type="datetimeFigureOut">
              <a:rPr lang="en-US" smtClean="0"/>
              <a:t>1/15/2025</a:t>
            </a:fld>
            <a:endParaRPr lang="en-US"/>
          </a:p>
        </p:txBody>
      </p:sp>
      <p:sp>
        <p:nvSpPr>
          <p:cNvPr id="8" name="Footer Placeholder 7">
            <a:extLst>
              <a:ext uri="{FF2B5EF4-FFF2-40B4-BE49-F238E27FC236}">
                <a16:creationId xmlns:a16="http://schemas.microsoft.com/office/drawing/2014/main" id="{510D6E37-6431-467B-9566-6986B2EFDD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5AFED72-2B48-4FFB-BF2E-0EA0DFB6A30D}"/>
              </a:ext>
            </a:extLst>
          </p:cNvPr>
          <p:cNvSpPr>
            <a:spLocks noGrp="1"/>
          </p:cNvSpPr>
          <p:nvPr>
            <p:ph type="sldNum" sz="quarter" idx="12"/>
          </p:nvPr>
        </p:nvSpPr>
        <p:spPr/>
        <p:txBody>
          <a:bodyPr/>
          <a:lstStyle/>
          <a:p>
            <a:fld id="{274BA279-0196-44DD-94E1-CA4DA523A734}" type="slidenum">
              <a:rPr lang="en-US" smtClean="0"/>
              <a:t>‹#›</a:t>
            </a:fld>
            <a:endParaRPr lang="en-US"/>
          </a:p>
        </p:txBody>
      </p:sp>
    </p:spTree>
    <p:extLst>
      <p:ext uri="{BB962C8B-B14F-4D97-AF65-F5344CB8AC3E}">
        <p14:creationId xmlns:p14="http://schemas.microsoft.com/office/powerpoint/2010/main" val="3702970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4CF04-A640-4EF3-A37B-92C7741A77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ADC416-F24B-4546-B056-BC5E857ABC4B}"/>
              </a:ext>
            </a:extLst>
          </p:cNvPr>
          <p:cNvSpPr>
            <a:spLocks noGrp="1"/>
          </p:cNvSpPr>
          <p:nvPr>
            <p:ph type="dt" sz="half" idx="10"/>
          </p:nvPr>
        </p:nvSpPr>
        <p:spPr/>
        <p:txBody>
          <a:bodyPr/>
          <a:lstStyle/>
          <a:p>
            <a:fld id="{D94B0EA5-75FD-4502-938A-417CF302269D}" type="datetimeFigureOut">
              <a:rPr lang="en-US" smtClean="0"/>
              <a:t>1/15/2025</a:t>
            </a:fld>
            <a:endParaRPr lang="en-US"/>
          </a:p>
        </p:txBody>
      </p:sp>
      <p:sp>
        <p:nvSpPr>
          <p:cNvPr id="4" name="Footer Placeholder 3">
            <a:extLst>
              <a:ext uri="{FF2B5EF4-FFF2-40B4-BE49-F238E27FC236}">
                <a16:creationId xmlns:a16="http://schemas.microsoft.com/office/drawing/2014/main" id="{FF9249A8-20C8-409F-8687-38E4A0DBA3A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746CD1-6F33-4067-8C2F-05289C04C69C}"/>
              </a:ext>
            </a:extLst>
          </p:cNvPr>
          <p:cNvSpPr>
            <a:spLocks noGrp="1"/>
          </p:cNvSpPr>
          <p:nvPr>
            <p:ph type="sldNum" sz="quarter" idx="12"/>
          </p:nvPr>
        </p:nvSpPr>
        <p:spPr/>
        <p:txBody>
          <a:bodyPr/>
          <a:lstStyle/>
          <a:p>
            <a:fld id="{274BA279-0196-44DD-94E1-CA4DA523A734}" type="slidenum">
              <a:rPr lang="en-US" smtClean="0"/>
              <a:t>‹#›</a:t>
            </a:fld>
            <a:endParaRPr lang="en-US"/>
          </a:p>
        </p:txBody>
      </p:sp>
    </p:spTree>
    <p:extLst>
      <p:ext uri="{BB962C8B-B14F-4D97-AF65-F5344CB8AC3E}">
        <p14:creationId xmlns:p14="http://schemas.microsoft.com/office/powerpoint/2010/main" val="2957617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ADF701-622A-42C8-A6E6-3E20F801AEE8}"/>
              </a:ext>
            </a:extLst>
          </p:cNvPr>
          <p:cNvSpPr>
            <a:spLocks noGrp="1"/>
          </p:cNvSpPr>
          <p:nvPr>
            <p:ph type="dt" sz="half" idx="10"/>
          </p:nvPr>
        </p:nvSpPr>
        <p:spPr/>
        <p:txBody>
          <a:bodyPr/>
          <a:lstStyle/>
          <a:p>
            <a:fld id="{D94B0EA5-75FD-4502-938A-417CF302269D}" type="datetimeFigureOut">
              <a:rPr lang="en-US" smtClean="0"/>
              <a:t>1/15/2025</a:t>
            </a:fld>
            <a:endParaRPr lang="en-US"/>
          </a:p>
        </p:txBody>
      </p:sp>
      <p:sp>
        <p:nvSpPr>
          <p:cNvPr id="3" name="Footer Placeholder 2">
            <a:extLst>
              <a:ext uri="{FF2B5EF4-FFF2-40B4-BE49-F238E27FC236}">
                <a16:creationId xmlns:a16="http://schemas.microsoft.com/office/drawing/2014/main" id="{AB51DCFF-2AB9-4C91-861D-DD4292815A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AE9DC11-9CC0-4886-B7C8-88A7405CC28C}"/>
              </a:ext>
            </a:extLst>
          </p:cNvPr>
          <p:cNvSpPr>
            <a:spLocks noGrp="1"/>
          </p:cNvSpPr>
          <p:nvPr>
            <p:ph type="sldNum" sz="quarter" idx="12"/>
          </p:nvPr>
        </p:nvSpPr>
        <p:spPr/>
        <p:txBody>
          <a:bodyPr/>
          <a:lstStyle/>
          <a:p>
            <a:fld id="{274BA279-0196-44DD-94E1-CA4DA523A734}" type="slidenum">
              <a:rPr lang="en-US" smtClean="0"/>
              <a:t>‹#›</a:t>
            </a:fld>
            <a:endParaRPr lang="en-US"/>
          </a:p>
        </p:txBody>
      </p:sp>
    </p:spTree>
    <p:extLst>
      <p:ext uri="{BB962C8B-B14F-4D97-AF65-F5344CB8AC3E}">
        <p14:creationId xmlns:p14="http://schemas.microsoft.com/office/powerpoint/2010/main" val="37912967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11A78-2DEC-4BD7-ABE5-42AFEDDF1B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D95034-2D1F-40BA-9FE6-333FB17E3BA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10DBAF-94E9-4D42-90D8-13F2DEA3D4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9CB289-7C0A-42CE-A573-901086778F73}"/>
              </a:ext>
            </a:extLst>
          </p:cNvPr>
          <p:cNvSpPr>
            <a:spLocks noGrp="1"/>
          </p:cNvSpPr>
          <p:nvPr>
            <p:ph type="dt" sz="half" idx="10"/>
          </p:nvPr>
        </p:nvSpPr>
        <p:spPr/>
        <p:txBody>
          <a:bodyPr/>
          <a:lstStyle/>
          <a:p>
            <a:fld id="{D94B0EA5-75FD-4502-938A-417CF302269D}" type="datetimeFigureOut">
              <a:rPr lang="en-US" smtClean="0"/>
              <a:t>1/15/2025</a:t>
            </a:fld>
            <a:endParaRPr lang="en-US"/>
          </a:p>
        </p:txBody>
      </p:sp>
      <p:sp>
        <p:nvSpPr>
          <p:cNvPr id="6" name="Footer Placeholder 5">
            <a:extLst>
              <a:ext uri="{FF2B5EF4-FFF2-40B4-BE49-F238E27FC236}">
                <a16:creationId xmlns:a16="http://schemas.microsoft.com/office/drawing/2014/main" id="{1AE5672F-CD8F-4F61-8983-09A8E0A824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2352AE-41B9-447D-A5CB-101808FFDA1D}"/>
              </a:ext>
            </a:extLst>
          </p:cNvPr>
          <p:cNvSpPr>
            <a:spLocks noGrp="1"/>
          </p:cNvSpPr>
          <p:nvPr>
            <p:ph type="sldNum" sz="quarter" idx="12"/>
          </p:nvPr>
        </p:nvSpPr>
        <p:spPr/>
        <p:txBody>
          <a:bodyPr/>
          <a:lstStyle/>
          <a:p>
            <a:fld id="{274BA279-0196-44DD-94E1-CA4DA523A734}" type="slidenum">
              <a:rPr lang="en-US" smtClean="0"/>
              <a:t>‹#›</a:t>
            </a:fld>
            <a:endParaRPr lang="en-US"/>
          </a:p>
        </p:txBody>
      </p:sp>
    </p:spTree>
    <p:extLst>
      <p:ext uri="{BB962C8B-B14F-4D97-AF65-F5344CB8AC3E}">
        <p14:creationId xmlns:p14="http://schemas.microsoft.com/office/powerpoint/2010/main" val="4157339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2148-3E74-44F0-9B0F-4011734ADF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CEE127-28DD-4895-9432-260EFC57CC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FA4C7E-5688-4FEF-9130-C79EDFF7D4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AE1CB8-787D-4517-8112-CEFCE0D8871E}"/>
              </a:ext>
            </a:extLst>
          </p:cNvPr>
          <p:cNvSpPr>
            <a:spLocks noGrp="1"/>
          </p:cNvSpPr>
          <p:nvPr>
            <p:ph type="dt" sz="half" idx="10"/>
          </p:nvPr>
        </p:nvSpPr>
        <p:spPr/>
        <p:txBody>
          <a:bodyPr/>
          <a:lstStyle/>
          <a:p>
            <a:fld id="{D94B0EA5-75FD-4502-938A-417CF302269D}" type="datetimeFigureOut">
              <a:rPr lang="en-US" smtClean="0"/>
              <a:t>1/15/2025</a:t>
            </a:fld>
            <a:endParaRPr lang="en-US"/>
          </a:p>
        </p:txBody>
      </p:sp>
      <p:sp>
        <p:nvSpPr>
          <p:cNvPr id="6" name="Footer Placeholder 5">
            <a:extLst>
              <a:ext uri="{FF2B5EF4-FFF2-40B4-BE49-F238E27FC236}">
                <a16:creationId xmlns:a16="http://schemas.microsoft.com/office/drawing/2014/main" id="{27B7EE40-96EE-451C-9130-AE324F3793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2753F7-8CDE-4057-A755-A589B3BD51ED}"/>
              </a:ext>
            </a:extLst>
          </p:cNvPr>
          <p:cNvSpPr>
            <a:spLocks noGrp="1"/>
          </p:cNvSpPr>
          <p:nvPr>
            <p:ph type="sldNum" sz="quarter" idx="12"/>
          </p:nvPr>
        </p:nvSpPr>
        <p:spPr/>
        <p:txBody>
          <a:bodyPr/>
          <a:lstStyle/>
          <a:p>
            <a:fld id="{274BA279-0196-44DD-94E1-CA4DA523A734}" type="slidenum">
              <a:rPr lang="en-US" smtClean="0"/>
              <a:t>‹#›</a:t>
            </a:fld>
            <a:endParaRPr lang="en-US"/>
          </a:p>
        </p:txBody>
      </p:sp>
    </p:spTree>
    <p:extLst>
      <p:ext uri="{BB962C8B-B14F-4D97-AF65-F5344CB8AC3E}">
        <p14:creationId xmlns:p14="http://schemas.microsoft.com/office/powerpoint/2010/main" val="5618117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DF75E0-5815-45DC-B17B-BA25B7885A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B20FE6A-B1DF-4B75-8AEF-301FFE9AEC2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1CB893-AABE-4C8B-8BD7-2EC6DFD915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4B0EA5-75FD-4502-938A-417CF302269D}" type="datetimeFigureOut">
              <a:rPr lang="en-US" smtClean="0"/>
              <a:t>1/15/2025</a:t>
            </a:fld>
            <a:endParaRPr lang="en-US"/>
          </a:p>
        </p:txBody>
      </p:sp>
      <p:sp>
        <p:nvSpPr>
          <p:cNvPr id="5" name="Footer Placeholder 4">
            <a:extLst>
              <a:ext uri="{FF2B5EF4-FFF2-40B4-BE49-F238E27FC236}">
                <a16:creationId xmlns:a16="http://schemas.microsoft.com/office/drawing/2014/main" id="{8594E90E-AD21-4D6F-AEBC-16180A8F1A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077D6C8-0BB5-49E3-BD72-006966E238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4BA279-0196-44DD-94E1-CA4DA523A734}" type="slidenum">
              <a:rPr lang="en-US" smtClean="0"/>
              <a:t>‹#›</a:t>
            </a:fld>
            <a:endParaRPr lang="en-US"/>
          </a:p>
        </p:txBody>
      </p:sp>
    </p:spTree>
    <p:extLst>
      <p:ext uri="{BB962C8B-B14F-4D97-AF65-F5344CB8AC3E}">
        <p14:creationId xmlns:p14="http://schemas.microsoft.com/office/powerpoint/2010/main" val="411122318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31.jpeg"/></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42.jpeg"/></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jp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g"/><Relationship Id="rId10" Type="http://schemas.openxmlformats.org/officeDocument/2006/relationships/image" Target="../media/image51.png"/><Relationship Id="rId4" Type="http://schemas.openxmlformats.org/officeDocument/2006/relationships/image" Target="../media/image45.jpg"/><Relationship Id="rId9"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7.sv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10" Type="http://schemas.openxmlformats.org/officeDocument/2006/relationships/image" Target="../media/image69.jpg"/><Relationship Id="rId4" Type="http://schemas.openxmlformats.org/officeDocument/2006/relationships/image" Target="../media/image63.png"/><Relationship Id="rId9"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fortnite.gamepedia.com/Foam_Finger_(emotico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A6D77-CE06-418C-AEA0-D77D6140BF89}"/>
              </a:ext>
            </a:extLst>
          </p:cNvPr>
          <p:cNvSpPr>
            <a:spLocks noGrp="1"/>
          </p:cNvSpPr>
          <p:nvPr>
            <p:ph type="ctrTitle"/>
          </p:nvPr>
        </p:nvSpPr>
        <p:spPr>
          <a:xfrm>
            <a:off x="1524000" y="1122363"/>
            <a:ext cx="9144000" cy="2387600"/>
          </a:xfrm>
        </p:spPr>
        <p:txBody>
          <a:bodyPr/>
          <a:lstStyle/>
          <a:p>
            <a:r>
              <a:rPr lang="en-US" dirty="0"/>
              <a:t>Introduction to Bioinformatics</a:t>
            </a:r>
          </a:p>
        </p:txBody>
      </p:sp>
      <p:sp>
        <p:nvSpPr>
          <p:cNvPr id="3" name="Subtitle 2">
            <a:extLst>
              <a:ext uri="{FF2B5EF4-FFF2-40B4-BE49-F238E27FC236}">
                <a16:creationId xmlns:a16="http://schemas.microsoft.com/office/drawing/2014/main" id="{61DC7000-1ABD-4E1B-AB8C-6F7661304CF9}"/>
              </a:ext>
            </a:extLst>
          </p:cNvPr>
          <p:cNvSpPr>
            <a:spLocks noGrp="1"/>
          </p:cNvSpPr>
          <p:nvPr>
            <p:ph type="subTitle" idx="1"/>
          </p:nvPr>
        </p:nvSpPr>
        <p:spPr>
          <a:xfrm>
            <a:off x="1524000" y="3602038"/>
            <a:ext cx="9144000" cy="1655762"/>
          </a:xfrm>
        </p:spPr>
        <p:txBody>
          <a:bodyPr/>
          <a:lstStyle/>
          <a:p>
            <a:r>
              <a:rPr lang="en-US" dirty="0"/>
              <a:t>Lee Katz, PhD</a:t>
            </a:r>
          </a:p>
        </p:txBody>
      </p:sp>
    </p:spTree>
    <p:extLst>
      <p:ext uri="{BB962C8B-B14F-4D97-AF65-F5344CB8AC3E}">
        <p14:creationId xmlns:p14="http://schemas.microsoft.com/office/powerpoint/2010/main" val="2462553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4AC79B-254B-4888-BE33-F6099A43DAA8}"/>
              </a:ext>
            </a:extLst>
          </p:cNvPr>
          <p:cNvSpPr>
            <a:spLocks noGrp="1"/>
          </p:cNvSpPr>
          <p:nvPr>
            <p:ph type="title"/>
          </p:nvPr>
        </p:nvSpPr>
        <p:spPr/>
        <p:txBody>
          <a:bodyPr/>
          <a:lstStyle/>
          <a:p>
            <a:r>
              <a:rPr lang="en-US" dirty="0"/>
              <a:t>Guide to this course</a:t>
            </a:r>
          </a:p>
        </p:txBody>
      </p:sp>
      <p:sp>
        <p:nvSpPr>
          <p:cNvPr id="6" name="Text Placeholder 5">
            <a:extLst>
              <a:ext uri="{FF2B5EF4-FFF2-40B4-BE49-F238E27FC236}">
                <a16:creationId xmlns:a16="http://schemas.microsoft.com/office/drawing/2014/main" id="{B7C2691C-B626-41C3-99E0-6A1F559DA015}"/>
              </a:ext>
            </a:extLst>
          </p:cNvPr>
          <p:cNvSpPr>
            <a:spLocks noGrp="1"/>
          </p:cNvSpPr>
          <p:nvPr>
            <p:ph type="body" idx="1"/>
          </p:nvPr>
        </p:nvSpPr>
        <p:spPr/>
        <p:txBody>
          <a:bodyPr>
            <a:normAutofit/>
          </a:bodyPr>
          <a:lstStyle/>
          <a:p>
            <a:r>
              <a:rPr lang="en-US" sz="8000" dirty="0"/>
              <a:t>🗺</a:t>
            </a:r>
          </a:p>
        </p:txBody>
      </p:sp>
    </p:spTree>
    <p:extLst>
      <p:ext uri="{BB962C8B-B14F-4D97-AF65-F5344CB8AC3E}">
        <p14:creationId xmlns:p14="http://schemas.microsoft.com/office/powerpoint/2010/main" val="1786985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D9500B-0C43-4935-999C-283DB14E16BE}"/>
              </a:ext>
            </a:extLst>
          </p:cNvPr>
          <p:cNvSpPr>
            <a:spLocks noGrp="1"/>
          </p:cNvSpPr>
          <p:nvPr>
            <p:ph type="title"/>
          </p:nvPr>
        </p:nvSpPr>
        <p:spPr/>
        <p:txBody>
          <a:bodyPr/>
          <a:lstStyle/>
          <a:p>
            <a:r>
              <a:rPr lang="en-US" dirty="0" err="1"/>
              <a:t>iCollege</a:t>
            </a:r>
            <a:endParaRPr lang="en-US" dirty="0"/>
          </a:p>
        </p:txBody>
      </p:sp>
      <p:sp>
        <p:nvSpPr>
          <p:cNvPr id="5" name="Content Placeholder 4">
            <a:extLst>
              <a:ext uri="{FF2B5EF4-FFF2-40B4-BE49-F238E27FC236}">
                <a16:creationId xmlns:a16="http://schemas.microsoft.com/office/drawing/2014/main" id="{F65BF4A9-CA6C-4D1D-A186-229C40BD4AD6}"/>
              </a:ext>
            </a:extLst>
          </p:cNvPr>
          <p:cNvSpPr>
            <a:spLocks noGrp="1"/>
          </p:cNvSpPr>
          <p:nvPr>
            <p:ph sz="half" idx="1"/>
          </p:nvPr>
        </p:nvSpPr>
        <p:spPr/>
        <p:txBody>
          <a:bodyPr/>
          <a:lstStyle/>
          <a:p>
            <a:r>
              <a:rPr lang="en-US" dirty="0"/>
              <a:t>Does everyone know how to get to </a:t>
            </a:r>
            <a:r>
              <a:rPr lang="en-US" dirty="0" err="1"/>
              <a:t>iCollege</a:t>
            </a:r>
            <a:r>
              <a:rPr lang="en-US" dirty="0"/>
              <a:t>?</a:t>
            </a:r>
          </a:p>
          <a:p>
            <a:r>
              <a:rPr lang="en-US" dirty="0"/>
              <a:t>Contents</a:t>
            </a:r>
          </a:p>
          <a:p>
            <a:pPr lvl="1"/>
            <a:r>
              <a:rPr lang="en-US" dirty="0"/>
              <a:t>Syllabus</a:t>
            </a:r>
          </a:p>
          <a:p>
            <a:pPr lvl="1"/>
            <a:r>
              <a:rPr lang="en-US" dirty="0"/>
              <a:t>Recordings</a:t>
            </a:r>
          </a:p>
          <a:p>
            <a:pPr lvl="1"/>
            <a:r>
              <a:rPr lang="en-US" dirty="0"/>
              <a:t>Calendar</a:t>
            </a:r>
          </a:p>
          <a:p>
            <a:pPr lvl="1"/>
            <a:r>
              <a:rPr lang="en-US" dirty="0"/>
              <a:t>Announcements</a:t>
            </a:r>
          </a:p>
          <a:p>
            <a:r>
              <a:rPr lang="en-US" dirty="0"/>
              <a:t>It is your responsibility to check </a:t>
            </a:r>
            <a:r>
              <a:rPr lang="en-US" dirty="0" err="1"/>
              <a:t>iCollege</a:t>
            </a:r>
            <a:r>
              <a:rPr lang="en-US" dirty="0"/>
              <a:t> at least once a day</a:t>
            </a:r>
          </a:p>
        </p:txBody>
      </p:sp>
      <p:pic>
        <p:nvPicPr>
          <p:cNvPr id="8" name="Content Placeholder 7">
            <a:extLst>
              <a:ext uri="{FF2B5EF4-FFF2-40B4-BE49-F238E27FC236}">
                <a16:creationId xmlns:a16="http://schemas.microsoft.com/office/drawing/2014/main" id="{F7FA478D-B6B2-4C89-AF42-A8899B925FF2}"/>
              </a:ext>
            </a:extLst>
          </p:cNvPr>
          <p:cNvPicPr>
            <a:picLocks noGrp="1" noChangeAspect="1"/>
          </p:cNvPicPr>
          <p:nvPr>
            <p:ph sz="half" idx="2"/>
          </p:nvPr>
        </p:nvPicPr>
        <p:blipFill>
          <a:blip r:embed="rId2"/>
          <a:stretch>
            <a:fillRect/>
          </a:stretch>
        </p:blipFill>
        <p:spPr>
          <a:xfrm>
            <a:off x="7672235" y="2581871"/>
            <a:ext cx="2181529" cy="2838846"/>
          </a:xfrm>
        </p:spPr>
      </p:pic>
    </p:spTree>
    <p:extLst>
      <p:ext uri="{BB962C8B-B14F-4D97-AF65-F5344CB8AC3E}">
        <p14:creationId xmlns:p14="http://schemas.microsoft.com/office/powerpoint/2010/main" val="3211840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E8EE061-785B-45DE-8932-51D6D4009FA1}"/>
              </a:ext>
            </a:extLst>
          </p:cNvPr>
          <p:cNvSpPr>
            <a:spLocks noGrp="1"/>
          </p:cNvSpPr>
          <p:nvPr>
            <p:ph type="title"/>
          </p:nvPr>
        </p:nvSpPr>
        <p:spPr/>
        <p:txBody>
          <a:bodyPr/>
          <a:lstStyle/>
          <a:p>
            <a:r>
              <a:rPr lang="en-US" dirty="0"/>
              <a:t>Breakdown of the course</a:t>
            </a:r>
          </a:p>
        </p:txBody>
      </p:sp>
      <p:sp>
        <p:nvSpPr>
          <p:cNvPr id="5" name="Content Placeholder 4">
            <a:extLst>
              <a:ext uri="{FF2B5EF4-FFF2-40B4-BE49-F238E27FC236}">
                <a16:creationId xmlns:a16="http://schemas.microsoft.com/office/drawing/2014/main" id="{7AE1F454-A660-4B55-BACC-7B761E152C5E}"/>
              </a:ext>
            </a:extLst>
          </p:cNvPr>
          <p:cNvSpPr>
            <a:spLocks noGrp="1"/>
          </p:cNvSpPr>
          <p:nvPr>
            <p:ph sz="half" idx="1"/>
          </p:nvPr>
        </p:nvSpPr>
        <p:spPr/>
        <p:txBody>
          <a:bodyPr>
            <a:normAutofit/>
          </a:bodyPr>
          <a:lstStyle/>
          <a:p>
            <a:r>
              <a:rPr lang="en-US" dirty="0"/>
              <a:t>Grades</a:t>
            </a:r>
          </a:p>
          <a:p>
            <a:pPr lvl="1"/>
            <a:r>
              <a:rPr lang="en-US" dirty="0"/>
              <a:t>50% participation</a:t>
            </a:r>
          </a:p>
          <a:p>
            <a:pPr lvl="1"/>
            <a:r>
              <a:rPr lang="en-US" dirty="0"/>
              <a:t>40% activities</a:t>
            </a:r>
          </a:p>
          <a:p>
            <a:pPr lvl="1"/>
            <a:r>
              <a:rPr lang="en-US" dirty="0"/>
              <a:t>10% Final exam</a:t>
            </a:r>
          </a:p>
          <a:p>
            <a:r>
              <a:rPr lang="en-US" dirty="0"/>
              <a:t>Asynchronous week</a:t>
            </a:r>
          </a:p>
          <a:p>
            <a:pPr lvl="1"/>
            <a:r>
              <a:rPr lang="en-US" dirty="0"/>
              <a:t>Live lecture</a:t>
            </a:r>
          </a:p>
          <a:p>
            <a:pPr lvl="2"/>
            <a:r>
              <a:rPr lang="en-US" dirty="0"/>
              <a:t>=&gt; Recorded lecture</a:t>
            </a:r>
          </a:p>
          <a:p>
            <a:pPr lvl="1"/>
            <a:r>
              <a:rPr lang="en-US" dirty="0"/>
              <a:t>Activity</a:t>
            </a:r>
          </a:p>
          <a:p>
            <a:r>
              <a:rPr lang="en-US" dirty="0"/>
              <a:t>Final exam</a:t>
            </a:r>
          </a:p>
          <a:p>
            <a:pPr lvl="1"/>
            <a:endParaRPr lang="en-US" dirty="0"/>
          </a:p>
        </p:txBody>
      </p:sp>
      <p:pic>
        <p:nvPicPr>
          <p:cNvPr id="3" name="Content Placeholder 2" descr="Bricks in the form of network signals on orange background">
            <a:extLst>
              <a:ext uri="{FF2B5EF4-FFF2-40B4-BE49-F238E27FC236}">
                <a16:creationId xmlns:a16="http://schemas.microsoft.com/office/drawing/2014/main" id="{4EF58F52-B8AD-4B6A-874D-8AAB88B395A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rcRect/>
          <a:stretch/>
        </p:blipFill>
        <p:spPr>
          <a:xfrm>
            <a:off x="6172200" y="2274193"/>
            <a:ext cx="5181600" cy="3454200"/>
          </a:xfrm>
        </p:spPr>
      </p:pic>
    </p:spTree>
    <p:extLst>
      <p:ext uri="{BB962C8B-B14F-4D97-AF65-F5344CB8AC3E}">
        <p14:creationId xmlns:p14="http://schemas.microsoft.com/office/powerpoint/2010/main" val="28094795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1F023-BAEF-4264-A4C2-350C524245FD}"/>
              </a:ext>
            </a:extLst>
          </p:cNvPr>
          <p:cNvSpPr>
            <a:spLocks noGrp="1"/>
          </p:cNvSpPr>
          <p:nvPr>
            <p:ph type="title"/>
          </p:nvPr>
        </p:nvSpPr>
        <p:spPr/>
        <p:txBody>
          <a:bodyPr/>
          <a:lstStyle/>
          <a:p>
            <a:r>
              <a:rPr lang="en-US" dirty="0"/>
              <a:t>Topics</a:t>
            </a:r>
          </a:p>
        </p:txBody>
      </p:sp>
      <p:sp>
        <p:nvSpPr>
          <p:cNvPr id="3" name="Content Placeholder 2">
            <a:extLst>
              <a:ext uri="{FF2B5EF4-FFF2-40B4-BE49-F238E27FC236}">
                <a16:creationId xmlns:a16="http://schemas.microsoft.com/office/drawing/2014/main" id="{8FF7F09E-0308-4D23-A2B4-39C4F03097C5}"/>
              </a:ext>
            </a:extLst>
          </p:cNvPr>
          <p:cNvSpPr>
            <a:spLocks noGrp="1"/>
          </p:cNvSpPr>
          <p:nvPr>
            <p:ph sz="half" idx="1"/>
          </p:nvPr>
        </p:nvSpPr>
        <p:spPr/>
        <p:txBody>
          <a:bodyPr/>
          <a:lstStyle/>
          <a:p>
            <a:r>
              <a:rPr lang="en-US" dirty="0"/>
              <a:t>Basic Linux</a:t>
            </a:r>
          </a:p>
          <a:p>
            <a:r>
              <a:rPr lang="en-US" dirty="0"/>
              <a:t>Computing basics</a:t>
            </a:r>
          </a:p>
          <a:p>
            <a:r>
              <a:rPr lang="en-US" dirty="0"/>
              <a:t>Bioinformatics basics</a:t>
            </a:r>
          </a:p>
          <a:p>
            <a:pPr lvl="1"/>
            <a:r>
              <a:rPr lang="en-US" dirty="0"/>
              <a:t>Sequencing</a:t>
            </a:r>
          </a:p>
          <a:p>
            <a:pPr lvl="1"/>
            <a:r>
              <a:rPr lang="en-US" dirty="0"/>
              <a:t>Databases</a:t>
            </a:r>
          </a:p>
          <a:p>
            <a:pPr lvl="1"/>
            <a:r>
              <a:rPr lang="en-US" dirty="0"/>
              <a:t>Alignment</a:t>
            </a:r>
          </a:p>
          <a:p>
            <a:pPr lvl="1"/>
            <a:r>
              <a:rPr lang="en-US" dirty="0"/>
              <a:t>Phylogeny</a:t>
            </a:r>
          </a:p>
          <a:p>
            <a:pPr lvl="1"/>
            <a:r>
              <a:rPr lang="en-US" dirty="0"/>
              <a:t>BLAST</a:t>
            </a:r>
          </a:p>
          <a:p>
            <a:pPr lvl="1"/>
            <a:r>
              <a:rPr lang="en-US" dirty="0"/>
              <a:t>mapping</a:t>
            </a:r>
          </a:p>
          <a:p>
            <a:endParaRPr lang="en-US" dirty="0"/>
          </a:p>
          <a:p>
            <a:endParaRPr lang="en-US" dirty="0"/>
          </a:p>
        </p:txBody>
      </p:sp>
      <p:sp>
        <p:nvSpPr>
          <p:cNvPr id="4" name="Content Placeholder 3">
            <a:extLst>
              <a:ext uri="{FF2B5EF4-FFF2-40B4-BE49-F238E27FC236}">
                <a16:creationId xmlns:a16="http://schemas.microsoft.com/office/drawing/2014/main" id="{2935D1C3-EA74-4E5B-8937-F1DC283EE709}"/>
              </a:ext>
            </a:extLst>
          </p:cNvPr>
          <p:cNvSpPr>
            <a:spLocks noGrp="1"/>
          </p:cNvSpPr>
          <p:nvPr>
            <p:ph sz="half" idx="2"/>
          </p:nvPr>
        </p:nvSpPr>
        <p:spPr/>
        <p:txBody>
          <a:bodyPr/>
          <a:lstStyle/>
          <a:p>
            <a:r>
              <a:rPr lang="en-US" dirty="0"/>
              <a:t>Genome characterization</a:t>
            </a:r>
          </a:p>
          <a:p>
            <a:pPr lvl="1"/>
            <a:r>
              <a:rPr lang="en-US" dirty="0"/>
              <a:t>Assembly</a:t>
            </a:r>
          </a:p>
          <a:p>
            <a:pPr lvl="1"/>
            <a:r>
              <a:rPr lang="en-US" dirty="0"/>
              <a:t>Gene prediction</a:t>
            </a:r>
          </a:p>
          <a:p>
            <a:pPr lvl="1"/>
            <a:r>
              <a:rPr lang="en-US" dirty="0"/>
              <a:t>Gene annotation</a:t>
            </a:r>
          </a:p>
          <a:p>
            <a:r>
              <a:rPr lang="en-US" dirty="0"/>
              <a:t>If we have time</a:t>
            </a:r>
          </a:p>
          <a:p>
            <a:pPr lvl="1"/>
            <a:r>
              <a:rPr lang="en-US" dirty="0"/>
              <a:t>Basics of Evolution</a:t>
            </a:r>
          </a:p>
          <a:p>
            <a:pPr lvl="1"/>
            <a:r>
              <a:rPr lang="en-US" dirty="0"/>
              <a:t>Metagenomics</a:t>
            </a:r>
          </a:p>
          <a:p>
            <a:r>
              <a:rPr lang="en-US" dirty="0"/>
              <a:t>If we have even more free time!</a:t>
            </a:r>
          </a:p>
          <a:p>
            <a:pPr lvl="1"/>
            <a:r>
              <a:rPr lang="en-US" dirty="0"/>
              <a:t>… a topic of your choice</a:t>
            </a:r>
          </a:p>
        </p:txBody>
      </p:sp>
    </p:spTree>
    <p:extLst>
      <p:ext uri="{BB962C8B-B14F-4D97-AF65-F5344CB8AC3E}">
        <p14:creationId xmlns:p14="http://schemas.microsoft.com/office/powerpoint/2010/main" val="12931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706E-2046-4D47-B431-170C4227D2D5}"/>
              </a:ext>
            </a:extLst>
          </p:cNvPr>
          <p:cNvSpPr>
            <a:spLocks noGrp="1"/>
          </p:cNvSpPr>
          <p:nvPr>
            <p:ph type="title"/>
          </p:nvPr>
        </p:nvSpPr>
        <p:spPr/>
        <p:txBody>
          <a:bodyPr/>
          <a:lstStyle/>
          <a:p>
            <a:r>
              <a:rPr lang="en-US" dirty="0"/>
              <a:t>How to learn from this class</a:t>
            </a:r>
          </a:p>
        </p:txBody>
      </p:sp>
      <p:sp>
        <p:nvSpPr>
          <p:cNvPr id="3" name="Content Placeholder 2">
            <a:extLst>
              <a:ext uri="{FF2B5EF4-FFF2-40B4-BE49-F238E27FC236}">
                <a16:creationId xmlns:a16="http://schemas.microsoft.com/office/drawing/2014/main" id="{C97C5D9B-6186-45F6-9BCC-0F7DEE9AF313}"/>
              </a:ext>
            </a:extLst>
          </p:cNvPr>
          <p:cNvSpPr>
            <a:spLocks noGrp="1"/>
          </p:cNvSpPr>
          <p:nvPr>
            <p:ph sz="half" idx="1"/>
          </p:nvPr>
        </p:nvSpPr>
        <p:spPr/>
        <p:txBody>
          <a:bodyPr/>
          <a:lstStyle/>
          <a:p>
            <a:r>
              <a:rPr lang="en-US" dirty="0"/>
              <a:t>Participate in the course</a:t>
            </a:r>
          </a:p>
          <a:p>
            <a:r>
              <a:rPr lang="en-US" dirty="0"/>
              <a:t>Do the weekly activity</a:t>
            </a:r>
          </a:p>
          <a:p>
            <a:r>
              <a:rPr lang="en-US" dirty="0"/>
              <a:t>Ask questions</a:t>
            </a:r>
          </a:p>
          <a:p>
            <a:r>
              <a:rPr lang="en-US" dirty="0"/>
              <a:t>Be resourceful</a:t>
            </a:r>
          </a:p>
          <a:p>
            <a:pPr lvl="1"/>
            <a:r>
              <a:rPr lang="en-US" dirty="0"/>
              <a:t>Activities are open book, open Internet.</a:t>
            </a:r>
          </a:p>
          <a:p>
            <a:pPr lvl="1"/>
            <a:r>
              <a:rPr lang="en-US" dirty="0"/>
              <a:t>Work with your peers</a:t>
            </a:r>
          </a:p>
          <a:p>
            <a:pPr lvl="1"/>
            <a:r>
              <a:rPr lang="en-US" dirty="0"/>
              <a:t>Know that </a:t>
            </a:r>
            <a:r>
              <a:rPr lang="en-US" dirty="0" err="1"/>
              <a:t>ChatGPT</a:t>
            </a:r>
            <a:r>
              <a:rPr lang="en-US" dirty="0"/>
              <a:t> </a:t>
            </a:r>
            <a:r>
              <a:rPr lang="en-US" i="1" dirty="0"/>
              <a:t>often</a:t>
            </a:r>
            <a:r>
              <a:rPr lang="en-US" dirty="0"/>
              <a:t> gets it wrong</a:t>
            </a:r>
          </a:p>
        </p:txBody>
      </p:sp>
      <p:pic>
        <p:nvPicPr>
          <p:cNvPr id="6" name="Content Placeholder 5" descr="Graduates tossing caps into the air">
            <a:extLst>
              <a:ext uri="{FF2B5EF4-FFF2-40B4-BE49-F238E27FC236}">
                <a16:creationId xmlns:a16="http://schemas.microsoft.com/office/drawing/2014/main" id="{BE96D776-6D8C-4FC7-8E5E-90A583851F9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274516"/>
            <a:ext cx="5181600" cy="3453556"/>
          </a:xfrm>
        </p:spPr>
      </p:pic>
    </p:spTree>
    <p:extLst>
      <p:ext uri="{BB962C8B-B14F-4D97-AF65-F5344CB8AC3E}">
        <p14:creationId xmlns:p14="http://schemas.microsoft.com/office/powerpoint/2010/main" val="1939197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C9E82-170F-45CD-80F9-EBDD012FB338}"/>
              </a:ext>
            </a:extLst>
          </p:cNvPr>
          <p:cNvSpPr>
            <a:spLocks noGrp="1"/>
          </p:cNvSpPr>
          <p:nvPr>
            <p:ph type="title"/>
          </p:nvPr>
        </p:nvSpPr>
        <p:spPr/>
        <p:txBody>
          <a:bodyPr/>
          <a:lstStyle/>
          <a:p>
            <a:r>
              <a:rPr lang="en-US" dirty="0"/>
              <a:t>Office hours </a:t>
            </a:r>
          </a:p>
        </p:txBody>
      </p:sp>
      <p:sp>
        <p:nvSpPr>
          <p:cNvPr id="3" name="Content Placeholder 2">
            <a:extLst>
              <a:ext uri="{FF2B5EF4-FFF2-40B4-BE49-F238E27FC236}">
                <a16:creationId xmlns:a16="http://schemas.microsoft.com/office/drawing/2014/main" id="{E5978F18-3459-413E-94D3-EA1026E3DD7B}"/>
              </a:ext>
            </a:extLst>
          </p:cNvPr>
          <p:cNvSpPr>
            <a:spLocks noGrp="1"/>
          </p:cNvSpPr>
          <p:nvPr>
            <p:ph sz="half" idx="1"/>
          </p:nvPr>
        </p:nvSpPr>
        <p:spPr/>
        <p:txBody>
          <a:bodyPr vert="horz" lIns="91440" tIns="45720" rIns="91440" bIns="45720" rtlCol="0" anchor="t">
            <a:normAutofit/>
          </a:bodyPr>
          <a:lstStyle/>
          <a:p>
            <a:r>
              <a:rPr lang="en-US" dirty="0"/>
              <a:t>Either:</a:t>
            </a:r>
          </a:p>
          <a:p>
            <a:pPr lvl="1"/>
            <a:r>
              <a:rPr lang="en-US" dirty="0"/>
              <a:t>12pm - 1pm Mondays</a:t>
            </a:r>
            <a:endParaRPr lang="en-US" dirty="0">
              <a:cs typeface="Calibri"/>
            </a:endParaRPr>
          </a:p>
          <a:p>
            <a:pPr lvl="1"/>
            <a:r>
              <a:rPr lang="en-US" dirty="0">
                <a:cs typeface="Calibri"/>
              </a:rPr>
              <a:t>2:30pm – 3:30pm Tuesdays</a:t>
            </a:r>
          </a:p>
          <a:p>
            <a:pPr lvl="1"/>
            <a:r>
              <a:rPr lang="en-US" dirty="0"/>
              <a:t>12pm - 1pm Wednesdays</a:t>
            </a:r>
            <a:endParaRPr lang="en-US" dirty="0">
              <a:cs typeface="Calibri" panose="020F0502020204030204"/>
            </a:endParaRPr>
          </a:p>
          <a:p>
            <a:pPr lvl="1"/>
            <a:r>
              <a:rPr lang="en-US" dirty="0">
                <a:cs typeface="Calibri" panose="020F0502020204030204"/>
              </a:rPr>
              <a:t>11 am – 12 pm Thursdays</a:t>
            </a:r>
            <a:endParaRPr lang="en-US" dirty="0"/>
          </a:p>
          <a:p>
            <a:r>
              <a:rPr lang="en-US" dirty="0"/>
              <a:t>15-minute rule</a:t>
            </a:r>
          </a:p>
          <a:p>
            <a:r>
              <a:rPr lang="en-US" dirty="0"/>
              <a:t>We can revisit hours to see what suits you best</a:t>
            </a:r>
          </a:p>
          <a:p>
            <a:endParaRPr lang="en-US" dirty="0"/>
          </a:p>
        </p:txBody>
      </p:sp>
      <p:pic>
        <p:nvPicPr>
          <p:cNvPr id="5" name="Content Placeholder 4" descr="A person wearing glasses and a blue shirt&#10;&#10;Description automatically generated">
            <a:extLst>
              <a:ext uri="{FF2B5EF4-FFF2-40B4-BE49-F238E27FC236}">
                <a16:creationId xmlns:a16="http://schemas.microsoft.com/office/drawing/2014/main" id="{6CD47AA8-4972-FD48-16B2-204E7D819588}"/>
              </a:ext>
            </a:extLst>
          </p:cNvPr>
          <p:cNvPicPr>
            <a:picLocks noGrp="1" noChangeAspect="1"/>
          </p:cNvPicPr>
          <p:nvPr>
            <p:ph sz="half" idx="2"/>
          </p:nvPr>
        </p:nvPicPr>
        <p:blipFill>
          <a:blip r:embed="rId3"/>
          <a:stretch>
            <a:fillRect/>
          </a:stretch>
        </p:blipFill>
        <p:spPr>
          <a:xfrm>
            <a:off x="6587331" y="1825625"/>
            <a:ext cx="4351338" cy="4351338"/>
          </a:xfrm>
          <a:prstGeom prst="rect">
            <a:avLst/>
          </a:prstGeom>
        </p:spPr>
      </p:pic>
    </p:spTree>
    <p:extLst>
      <p:ext uri="{BB962C8B-B14F-4D97-AF65-F5344CB8AC3E}">
        <p14:creationId xmlns:p14="http://schemas.microsoft.com/office/powerpoint/2010/main" val="37858708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r>
              <a:rPr lang="en-US" dirty="0"/>
              <a:t>Questions so far?</a:t>
            </a:r>
          </a:p>
        </p:txBody>
      </p:sp>
      <p:pic>
        <p:nvPicPr>
          <p:cNvPr id="7" name="Content Placeholder 6" descr="https://www.cs.siue.edu/news/.images/2006/2006-04-24_DNA_over_computer_keyboard.png"/>
          <p:cNvPicPr>
            <a:picLocks noGrp="1" noChangeAspect="1" noChangeArrowheads="1"/>
          </p:cNvPicPr>
          <p:nvPr>
            <p:ph idx="1"/>
          </p:nvPr>
        </p:nvPicPr>
        <p:blipFill>
          <a:blip r:embed="rId2" cstate="print"/>
          <a:stretch>
            <a:fillRect/>
          </a:stretch>
        </p:blipFill>
        <p:spPr bwMode="auto">
          <a:xfrm>
            <a:off x="838200" y="1712748"/>
            <a:ext cx="4105848" cy="3781953"/>
          </a:xfrm>
          <a:prstGeom prst="rect">
            <a:avLst/>
          </a:prstGeom>
          <a:noFill/>
        </p:spPr>
      </p:pic>
    </p:spTree>
    <p:extLst>
      <p:ext uri="{BB962C8B-B14F-4D97-AF65-F5344CB8AC3E}">
        <p14:creationId xmlns:p14="http://schemas.microsoft.com/office/powerpoint/2010/main" val="2167921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CD6D0C8-D7C3-4FA1-9F92-0D10376DC5B9}"/>
              </a:ext>
            </a:extLst>
          </p:cNvPr>
          <p:cNvSpPr>
            <a:spLocks noGrp="1"/>
          </p:cNvSpPr>
          <p:nvPr>
            <p:ph type="title"/>
          </p:nvPr>
        </p:nvSpPr>
        <p:spPr/>
        <p:txBody>
          <a:bodyPr/>
          <a:lstStyle/>
          <a:p>
            <a:r>
              <a:rPr lang="en-US" dirty="0"/>
              <a:t>What is bioinformatics</a:t>
            </a:r>
          </a:p>
        </p:txBody>
      </p:sp>
      <p:sp>
        <p:nvSpPr>
          <p:cNvPr id="6" name="Text Placeholder 5">
            <a:extLst>
              <a:ext uri="{FF2B5EF4-FFF2-40B4-BE49-F238E27FC236}">
                <a16:creationId xmlns:a16="http://schemas.microsoft.com/office/drawing/2014/main" id="{EED2F290-A82D-490A-90A6-731E160E5123}"/>
              </a:ext>
            </a:extLst>
          </p:cNvPr>
          <p:cNvSpPr>
            <a:spLocks noGrp="1"/>
          </p:cNvSpPr>
          <p:nvPr>
            <p:ph type="body" idx="1"/>
          </p:nvPr>
        </p:nvSpPr>
        <p:spPr/>
        <p:txBody>
          <a:bodyPr/>
          <a:lstStyle/>
          <a:p>
            <a:r>
              <a:rPr lang="en-US" dirty="0"/>
              <a:t>Jeff Gauthier, Antony T Vincent, Steve J Charette, Nicolas </a:t>
            </a:r>
            <a:r>
              <a:rPr lang="en-US" dirty="0" err="1"/>
              <a:t>Derome</a:t>
            </a:r>
            <a:r>
              <a:rPr lang="en-US" dirty="0"/>
              <a:t>, A brief history of bioinformatics, Briefings in Bioinformatics, Volume 20, Issue 6, November 2019, Pages 1981–1996, https://doi.org/10.1093/bib/bby063</a:t>
            </a:r>
          </a:p>
          <a:p>
            <a:endParaRPr lang="en-US" dirty="0"/>
          </a:p>
        </p:txBody>
      </p:sp>
    </p:spTree>
    <p:extLst>
      <p:ext uri="{BB962C8B-B14F-4D97-AF65-F5344CB8AC3E}">
        <p14:creationId xmlns:p14="http://schemas.microsoft.com/office/powerpoint/2010/main" val="2312784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58F327-13B7-4050-AB0E-CBFA7471F4CE}"/>
              </a:ext>
            </a:extLst>
          </p:cNvPr>
          <p:cNvSpPr>
            <a:spLocks noGrp="1"/>
          </p:cNvSpPr>
          <p:nvPr>
            <p:ph type="title"/>
          </p:nvPr>
        </p:nvSpPr>
        <p:spPr/>
        <p:txBody>
          <a:bodyPr/>
          <a:lstStyle/>
          <a:p>
            <a:r>
              <a:rPr lang="en-US" dirty="0"/>
              <a:t>What is bioinformatics</a:t>
            </a:r>
          </a:p>
        </p:txBody>
      </p:sp>
      <p:sp>
        <p:nvSpPr>
          <p:cNvPr id="10" name="Text Placeholder 9">
            <a:extLst>
              <a:ext uri="{FF2B5EF4-FFF2-40B4-BE49-F238E27FC236}">
                <a16:creationId xmlns:a16="http://schemas.microsoft.com/office/drawing/2014/main" id="{38A5C9B3-6B5F-4BA4-8B21-2AF073DE1A6C}"/>
              </a:ext>
            </a:extLst>
          </p:cNvPr>
          <p:cNvSpPr>
            <a:spLocks noGrp="1"/>
          </p:cNvSpPr>
          <p:nvPr>
            <p:ph sz="half" idx="1"/>
          </p:nvPr>
        </p:nvSpPr>
        <p:spPr/>
        <p:txBody>
          <a:bodyPr>
            <a:normAutofit/>
          </a:bodyPr>
          <a:lstStyle/>
          <a:p>
            <a:pPr marL="0" indent="0">
              <a:lnSpc>
                <a:spcPct val="100000"/>
              </a:lnSpc>
              <a:buNone/>
            </a:pPr>
            <a:r>
              <a:rPr lang="en-US" dirty="0"/>
              <a:t>Some attempts at definition</a:t>
            </a:r>
          </a:p>
          <a:p>
            <a:pPr>
              <a:lnSpc>
                <a:spcPct val="100000"/>
              </a:lnSpc>
            </a:pPr>
            <a:r>
              <a:rPr lang="en-US" dirty="0"/>
              <a:t>Interface between biology and computer science</a:t>
            </a:r>
          </a:p>
          <a:p>
            <a:pPr>
              <a:lnSpc>
                <a:spcPct val="100000"/>
              </a:lnSpc>
            </a:pPr>
            <a:r>
              <a:rPr lang="en-US" dirty="0"/>
              <a:t>the science of collecting and analyzing complex biological data such as genetic codes.</a:t>
            </a:r>
          </a:p>
          <a:p>
            <a:pPr>
              <a:lnSpc>
                <a:spcPct val="100000"/>
              </a:lnSpc>
            </a:pPr>
            <a:endParaRPr lang="en-US" dirty="0"/>
          </a:p>
        </p:txBody>
      </p:sp>
      <p:sp>
        <p:nvSpPr>
          <p:cNvPr id="6" name="TextBox 5">
            <a:extLst>
              <a:ext uri="{FF2B5EF4-FFF2-40B4-BE49-F238E27FC236}">
                <a16:creationId xmlns:a16="http://schemas.microsoft.com/office/drawing/2014/main" id="{73F041C1-BEFA-4ADF-999A-E2512F21C911}"/>
              </a:ext>
            </a:extLst>
          </p:cNvPr>
          <p:cNvSpPr txBox="1"/>
          <p:nvPr/>
        </p:nvSpPr>
        <p:spPr>
          <a:xfrm>
            <a:off x="76200" y="6190786"/>
            <a:ext cx="6096000" cy="646331"/>
          </a:xfrm>
          <a:prstGeom prst="rect">
            <a:avLst/>
          </a:prstGeom>
          <a:noFill/>
        </p:spPr>
        <p:txBody>
          <a:bodyPr wrap="square">
            <a:spAutoFit/>
          </a:bodyPr>
          <a:lstStyle/>
          <a:p>
            <a:r>
              <a:rPr lang="en-US" b="0" i="0" dirty="0">
                <a:solidFill>
                  <a:srgbClr val="212121"/>
                </a:solidFill>
                <a:effectLst/>
                <a:latin typeface="BlinkMacSystemFont"/>
              </a:rPr>
              <a:t>Other definitions at https://www.genome.gov/genetics-glossary/Bioinformatics</a:t>
            </a:r>
            <a:endParaRPr lang="en-US" dirty="0"/>
          </a:p>
        </p:txBody>
      </p:sp>
      <p:pic>
        <p:nvPicPr>
          <p:cNvPr id="13" name="Content Placeholder 12">
            <a:extLst>
              <a:ext uri="{FF2B5EF4-FFF2-40B4-BE49-F238E27FC236}">
                <a16:creationId xmlns:a16="http://schemas.microsoft.com/office/drawing/2014/main" id="{02FDC039-9845-4217-86B8-E789D2C5E0A8}"/>
              </a:ext>
            </a:extLst>
          </p:cNvPr>
          <p:cNvPicPr>
            <a:picLocks noGrp="1" noChangeAspect="1"/>
          </p:cNvPicPr>
          <p:nvPr>
            <p:ph sz="half" idx="2"/>
          </p:nvPr>
        </p:nvPicPr>
        <p:blipFill>
          <a:blip r:embed="rId2"/>
          <a:stretch>
            <a:fillRect/>
          </a:stretch>
        </p:blipFill>
        <p:spPr>
          <a:xfrm>
            <a:off x="6172200" y="1931790"/>
            <a:ext cx="5181600" cy="4139008"/>
          </a:xfrm>
        </p:spPr>
      </p:pic>
    </p:spTree>
    <p:extLst>
      <p:ext uri="{BB962C8B-B14F-4D97-AF65-F5344CB8AC3E}">
        <p14:creationId xmlns:p14="http://schemas.microsoft.com/office/powerpoint/2010/main" val="12080120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6FB8-7F5C-4CD3-BD90-FDC4D51AA8AC}"/>
              </a:ext>
            </a:extLst>
          </p:cNvPr>
          <p:cNvSpPr>
            <a:spLocks noGrp="1"/>
          </p:cNvSpPr>
          <p:nvPr>
            <p:ph type="title"/>
          </p:nvPr>
        </p:nvSpPr>
        <p:spPr/>
        <p:txBody>
          <a:bodyPr/>
          <a:lstStyle/>
          <a:p>
            <a:r>
              <a:rPr lang="en-US" dirty="0"/>
              <a:t>What is bioinformatics?</a:t>
            </a:r>
          </a:p>
        </p:txBody>
      </p:sp>
      <p:pic>
        <p:nvPicPr>
          <p:cNvPr id="15" name="Content Placeholder 14">
            <a:extLst>
              <a:ext uri="{FF2B5EF4-FFF2-40B4-BE49-F238E27FC236}">
                <a16:creationId xmlns:a16="http://schemas.microsoft.com/office/drawing/2014/main" id="{F8CB13FC-CC28-493C-9565-1796F2A8E507}"/>
              </a:ext>
            </a:extLst>
          </p:cNvPr>
          <p:cNvPicPr>
            <a:picLocks noGrp="1" noChangeAspect="1"/>
          </p:cNvPicPr>
          <p:nvPr>
            <p:ph sz="half" idx="1"/>
          </p:nvPr>
        </p:nvPicPr>
        <p:blipFill>
          <a:blip r:embed="rId2"/>
          <a:stretch>
            <a:fillRect/>
          </a:stretch>
        </p:blipFill>
        <p:spPr>
          <a:xfrm>
            <a:off x="838200" y="2003447"/>
            <a:ext cx="5181600" cy="3995694"/>
          </a:xfrm>
        </p:spPr>
      </p:pic>
      <p:pic>
        <p:nvPicPr>
          <p:cNvPr id="13" name="Content Placeholder 12">
            <a:extLst>
              <a:ext uri="{FF2B5EF4-FFF2-40B4-BE49-F238E27FC236}">
                <a16:creationId xmlns:a16="http://schemas.microsoft.com/office/drawing/2014/main" id="{83C8BCAB-41F6-4D97-9F63-D07ED8614D80}"/>
              </a:ext>
            </a:extLst>
          </p:cNvPr>
          <p:cNvPicPr>
            <a:picLocks noGrp="1" noChangeAspect="1"/>
          </p:cNvPicPr>
          <p:nvPr>
            <p:ph sz="half" idx="2"/>
          </p:nvPr>
        </p:nvPicPr>
        <p:blipFill>
          <a:blip r:embed="rId3"/>
          <a:stretch>
            <a:fillRect/>
          </a:stretch>
        </p:blipFill>
        <p:spPr>
          <a:xfrm>
            <a:off x="6172200" y="2112966"/>
            <a:ext cx="5181600" cy="3776656"/>
          </a:xfrm>
        </p:spPr>
      </p:pic>
    </p:spTree>
    <p:extLst>
      <p:ext uri="{BB962C8B-B14F-4D97-AF65-F5344CB8AC3E}">
        <p14:creationId xmlns:p14="http://schemas.microsoft.com/office/powerpoint/2010/main" val="622504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1DCDD06-7ADB-4B04-88C7-FC468545AA63}"/>
              </a:ext>
            </a:extLst>
          </p:cNvPr>
          <p:cNvSpPr>
            <a:spLocks noGrp="1"/>
          </p:cNvSpPr>
          <p:nvPr>
            <p:ph type="title"/>
          </p:nvPr>
        </p:nvSpPr>
        <p:spPr/>
        <p:txBody>
          <a:bodyPr/>
          <a:lstStyle/>
          <a:p>
            <a:r>
              <a:rPr lang="en-US" dirty="0"/>
              <a:t>Who are your teachers?</a:t>
            </a:r>
          </a:p>
        </p:txBody>
      </p:sp>
      <p:sp>
        <p:nvSpPr>
          <p:cNvPr id="7" name="Text Placeholder 6">
            <a:extLst>
              <a:ext uri="{FF2B5EF4-FFF2-40B4-BE49-F238E27FC236}">
                <a16:creationId xmlns:a16="http://schemas.microsoft.com/office/drawing/2014/main" id="{FA4F60AE-ED40-49A0-9A84-74F28E08F0C1}"/>
              </a:ext>
            </a:extLst>
          </p:cNvPr>
          <p:cNvSpPr>
            <a:spLocks noGrp="1"/>
          </p:cNvSpPr>
          <p:nvPr>
            <p:ph type="body" idx="1"/>
          </p:nvPr>
        </p:nvSpPr>
        <p:spPr/>
        <p:txBody>
          <a:bodyPr/>
          <a:lstStyle/>
          <a:p>
            <a:r>
              <a:rPr lang="en-US" dirty="0"/>
              <a:t>Dr. Katz</a:t>
            </a:r>
          </a:p>
        </p:txBody>
      </p:sp>
      <p:sp>
        <p:nvSpPr>
          <p:cNvPr id="5" name="Content Placeholder 4">
            <a:extLst>
              <a:ext uri="{FF2B5EF4-FFF2-40B4-BE49-F238E27FC236}">
                <a16:creationId xmlns:a16="http://schemas.microsoft.com/office/drawing/2014/main" id="{D6E85234-2E5B-426B-9B1B-2F0DC9FAA587}"/>
              </a:ext>
            </a:extLst>
          </p:cNvPr>
          <p:cNvSpPr>
            <a:spLocks noGrp="1"/>
          </p:cNvSpPr>
          <p:nvPr>
            <p:ph sz="half" idx="2"/>
          </p:nvPr>
        </p:nvSpPr>
        <p:spPr/>
        <p:txBody>
          <a:bodyPr>
            <a:normAutofit lnSpcReduction="10000"/>
          </a:bodyPr>
          <a:lstStyle/>
          <a:p>
            <a:r>
              <a:rPr lang="en-US" dirty="0"/>
              <a:t>👴 At CDC for 10+ years</a:t>
            </a:r>
          </a:p>
          <a:p>
            <a:r>
              <a:rPr lang="en-US" dirty="0"/>
              <a:t>👨‍🔬 Senior bioinformatician, Enteric Diseases Laboratory Branch</a:t>
            </a:r>
          </a:p>
          <a:p>
            <a:r>
              <a:rPr lang="en-US" dirty="0"/>
              <a:t>🎙 Podcasting in free time</a:t>
            </a:r>
          </a:p>
          <a:p>
            <a:r>
              <a:rPr lang="en-US" dirty="0"/>
              <a:t>🐝 GA Tech PhD Bioinformatics</a:t>
            </a:r>
          </a:p>
          <a:p>
            <a:r>
              <a:rPr lang="en-US" dirty="0"/>
              <a:t>🦅 BS Biology Emory</a:t>
            </a:r>
          </a:p>
          <a:p>
            <a:r>
              <a:rPr lang="en-US" dirty="0"/>
              <a:t>👩‍👧‍👦👨‍👦 3 young kids</a:t>
            </a:r>
          </a:p>
        </p:txBody>
      </p:sp>
      <p:sp>
        <p:nvSpPr>
          <p:cNvPr id="8" name="Text Placeholder 7">
            <a:extLst>
              <a:ext uri="{FF2B5EF4-FFF2-40B4-BE49-F238E27FC236}">
                <a16:creationId xmlns:a16="http://schemas.microsoft.com/office/drawing/2014/main" id="{650993BD-2FCF-4D29-A7A7-79421C9BCB4C}"/>
              </a:ext>
            </a:extLst>
          </p:cNvPr>
          <p:cNvSpPr>
            <a:spLocks noGrp="1"/>
          </p:cNvSpPr>
          <p:nvPr>
            <p:ph type="body" sz="quarter" idx="3"/>
          </p:nvPr>
        </p:nvSpPr>
        <p:spPr/>
        <p:txBody>
          <a:bodyPr/>
          <a:lstStyle/>
          <a:p>
            <a:endParaRPr lang="en-US"/>
          </a:p>
        </p:txBody>
      </p:sp>
      <p:pic>
        <p:nvPicPr>
          <p:cNvPr id="1026" name="Picture 2" descr="lskatz (Lee Katz) · GitHub">
            <a:extLst>
              <a:ext uri="{FF2B5EF4-FFF2-40B4-BE49-F238E27FC236}">
                <a16:creationId xmlns:a16="http://schemas.microsoft.com/office/drawing/2014/main" id="{AAE2DAC9-0EE9-47F3-8727-85585F49C814}"/>
              </a:ext>
            </a:extLst>
          </p:cNvPr>
          <p:cNvPicPr>
            <a:picLocks noGrp="1" noChangeAspect="1" noChangeArrowheads="1"/>
          </p:cNvPicPr>
          <p:nvPr>
            <p:ph sz="quarter" idx="4"/>
          </p:nvPr>
        </p:nvPicPr>
        <p:blipFill>
          <a:blip r:embed="rId3">
            <a:extLst>
              <a:ext uri="{28A0092B-C50C-407E-A947-70E740481C1C}">
                <a14:useLocalDpi xmlns:a14="http://schemas.microsoft.com/office/drawing/2010/main" val="0"/>
              </a:ext>
            </a:extLst>
          </a:blip>
          <a:srcRect/>
          <a:stretch>
            <a:fillRect/>
          </a:stretch>
        </p:blipFill>
        <p:spPr bwMode="auto">
          <a:xfrm>
            <a:off x="6921500" y="2505075"/>
            <a:ext cx="3684588" cy="3684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47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E6FB8-7F5C-4CD3-BD90-FDC4D51AA8AC}"/>
              </a:ext>
            </a:extLst>
          </p:cNvPr>
          <p:cNvSpPr>
            <a:spLocks noGrp="1"/>
          </p:cNvSpPr>
          <p:nvPr>
            <p:ph type="title"/>
          </p:nvPr>
        </p:nvSpPr>
        <p:spPr/>
        <p:txBody>
          <a:bodyPr/>
          <a:lstStyle/>
          <a:p>
            <a:r>
              <a:rPr lang="en-US" dirty="0"/>
              <a:t>What is bioinformatics?</a:t>
            </a:r>
          </a:p>
        </p:txBody>
      </p:sp>
      <p:pic>
        <p:nvPicPr>
          <p:cNvPr id="8" name="Content Placeholder 7">
            <a:extLst>
              <a:ext uri="{FF2B5EF4-FFF2-40B4-BE49-F238E27FC236}">
                <a16:creationId xmlns:a16="http://schemas.microsoft.com/office/drawing/2014/main" id="{4EB28B6C-9FD5-4DE5-AFEF-68E2E652A17E}"/>
              </a:ext>
            </a:extLst>
          </p:cNvPr>
          <p:cNvPicPr>
            <a:picLocks noGrp="1" noChangeAspect="1"/>
          </p:cNvPicPr>
          <p:nvPr>
            <p:ph sz="half" idx="1"/>
          </p:nvPr>
        </p:nvPicPr>
        <p:blipFill>
          <a:blip r:embed="rId2"/>
          <a:stretch>
            <a:fillRect/>
          </a:stretch>
        </p:blipFill>
        <p:spPr>
          <a:xfrm>
            <a:off x="1634192" y="1825625"/>
            <a:ext cx="3589615" cy="4351338"/>
          </a:xfrm>
        </p:spPr>
      </p:pic>
      <p:sp>
        <p:nvSpPr>
          <p:cNvPr id="6" name="Content Placeholder 5">
            <a:extLst>
              <a:ext uri="{FF2B5EF4-FFF2-40B4-BE49-F238E27FC236}">
                <a16:creationId xmlns:a16="http://schemas.microsoft.com/office/drawing/2014/main" id="{0B18397C-C83E-4FD5-B61E-C235B30E12A8}"/>
              </a:ext>
            </a:extLst>
          </p:cNvPr>
          <p:cNvSpPr>
            <a:spLocks noGrp="1"/>
          </p:cNvSpPr>
          <p:nvPr>
            <p:ph sz="half" idx="2"/>
          </p:nvPr>
        </p:nvSpPr>
        <p:spPr/>
        <p:txBody>
          <a:bodyPr/>
          <a:lstStyle/>
          <a:p>
            <a:endParaRPr lang="en-US"/>
          </a:p>
        </p:txBody>
      </p:sp>
    </p:spTree>
    <p:extLst>
      <p:ext uri="{BB962C8B-B14F-4D97-AF65-F5344CB8AC3E}">
        <p14:creationId xmlns:p14="http://schemas.microsoft.com/office/powerpoint/2010/main" val="40434959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6DC1C-86C6-4CD3-A85C-817F104CBCF0}"/>
              </a:ext>
            </a:extLst>
          </p:cNvPr>
          <p:cNvSpPr>
            <a:spLocks noGrp="1"/>
          </p:cNvSpPr>
          <p:nvPr>
            <p:ph type="title"/>
          </p:nvPr>
        </p:nvSpPr>
        <p:spPr/>
        <p:txBody>
          <a:bodyPr/>
          <a:lstStyle/>
          <a:p>
            <a:r>
              <a:rPr lang="en-US" dirty="0"/>
              <a:t>Dichotomy of bioinformatics</a:t>
            </a:r>
          </a:p>
        </p:txBody>
      </p:sp>
      <p:pic>
        <p:nvPicPr>
          <p:cNvPr id="7" name="Content Placeholder 6">
            <a:extLst>
              <a:ext uri="{FF2B5EF4-FFF2-40B4-BE49-F238E27FC236}">
                <a16:creationId xmlns:a16="http://schemas.microsoft.com/office/drawing/2014/main" id="{14664054-FC13-4B35-BE3E-C3C6031DDA48}"/>
              </a:ext>
            </a:extLst>
          </p:cNvPr>
          <p:cNvPicPr>
            <a:picLocks noGrp="1" noChangeAspect="1"/>
          </p:cNvPicPr>
          <p:nvPr>
            <p:ph idx="1"/>
          </p:nvPr>
        </p:nvPicPr>
        <p:blipFill>
          <a:blip r:embed="rId3"/>
          <a:stretch>
            <a:fillRect/>
          </a:stretch>
        </p:blipFill>
        <p:spPr>
          <a:xfrm>
            <a:off x="3090024" y="1825625"/>
            <a:ext cx="6011951" cy="4351338"/>
          </a:xfrm>
        </p:spPr>
      </p:pic>
    </p:spTree>
    <p:extLst>
      <p:ext uri="{BB962C8B-B14F-4D97-AF65-F5344CB8AC3E}">
        <p14:creationId xmlns:p14="http://schemas.microsoft.com/office/powerpoint/2010/main" val="8033170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9B9D0-5929-43C3-9777-8C40EB84FC26}"/>
              </a:ext>
            </a:extLst>
          </p:cNvPr>
          <p:cNvSpPr>
            <a:spLocks noGrp="1"/>
          </p:cNvSpPr>
          <p:nvPr>
            <p:ph type="title"/>
          </p:nvPr>
        </p:nvSpPr>
        <p:spPr/>
        <p:txBody>
          <a:bodyPr/>
          <a:lstStyle/>
          <a:p>
            <a:r>
              <a:rPr lang="en-US" dirty="0"/>
              <a:t>Are we going to be programming in this class?</a:t>
            </a:r>
          </a:p>
        </p:txBody>
      </p:sp>
      <p:sp>
        <p:nvSpPr>
          <p:cNvPr id="3" name="Content Placeholder 2">
            <a:extLst>
              <a:ext uri="{FF2B5EF4-FFF2-40B4-BE49-F238E27FC236}">
                <a16:creationId xmlns:a16="http://schemas.microsoft.com/office/drawing/2014/main" id="{B3E3B4B4-705E-4D97-9635-E09FA0B9A045}"/>
              </a:ext>
            </a:extLst>
          </p:cNvPr>
          <p:cNvSpPr>
            <a:spLocks noGrp="1"/>
          </p:cNvSpPr>
          <p:nvPr>
            <p:ph idx="1"/>
          </p:nvPr>
        </p:nvSpPr>
        <p:spPr/>
        <p:txBody>
          <a:bodyPr>
            <a:normAutofit/>
          </a:bodyPr>
          <a:lstStyle/>
          <a:p>
            <a:pPr marL="0" indent="0" algn="ctr">
              <a:lnSpc>
                <a:spcPct val="100000"/>
              </a:lnSpc>
              <a:buNone/>
            </a:pPr>
            <a:r>
              <a:rPr lang="en-US" sz="24200" dirty="0"/>
              <a:t>NO</a:t>
            </a:r>
          </a:p>
          <a:p>
            <a:pPr marL="0" indent="0">
              <a:lnSpc>
                <a:spcPct val="100000"/>
              </a:lnSpc>
              <a:buNone/>
            </a:pPr>
            <a:r>
              <a:rPr lang="en-US" sz="1200" dirty="0"/>
              <a:t>* but it’s helpful</a:t>
            </a:r>
          </a:p>
        </p:txBody>
      </p:sp>
    </p:spTree>
    <p:extLst>
      <p:ext uri="{BB962C8B-B14F-4D97-AF65-F5344CB8AC3E}">
        <p14:creationId xmlns:p14="http://schemas.microsoft.com/office/powerpoint/2010/main" val="399598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3CC36D07-5A9C-44DB-8AD5-48E001268887}"/>
              </a:ext>
            </a:extLst>
          </p:cNvPr>
          <p:cNvPicPr>
            <a:picLocks noGrp="1" noChangeAspect="1"/>
          </p:cNvPicPr>
          <p:nvPr>
            <p:ph idx="4294967295"/>
          </p:nvPr>
        </p:nvPicPr>
        <p:blipFill rotWithShape="1">
          <a:blip r:embed="rId3"/>
          <a:srcRect b="30746"/>
          <a:stretch/>
        </p:blipFill>
        <p:spPr>
          <a:xfrm>
            <a:off x="666100" y="341059"/>
            <a:ext cx="10859801" cy="6175883"/>
          </a:xfrm>
        </p:spPr>
      </p:pic>
    </p:spTree>
    <p:extLst>
      <p:ext uri="{BB962C8B-B14F-4D97-AF65-F5344CB8AC3E}">
        <p14:creationId xmlns:p14="http://schemas.microsoft.com/office/powerpoint/2010/main" val="14755725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New picture">
            <a:extLst>
              <a:ext uri="{FF2B5EF4-FFF2-40B4-BE49-F238E27FC236}">
                <a16:creationId xmlns:a16="http://schemas.microsoft.com/office/drawing/2014/main" id="{6BCC46EE-00A9-47C0-A7F0-1910667C1615}"/>
              </a:ext>
            </a:extLst>
          </p:cNvPr>
          <p:cNvPicPr/>
          <p:nvPr/>
        </p:nvPicPr>
        <p:blipFill>
          <a:blip r:embed="rId2"/>
          <a:stretch>
            <a:fillRect/>
          </a:stretch>
        </p:blipFill>
        <p:spPr>
          <a:xfrm>
            <a:off x="7469606" y="3011424"/>
            <a:ext cx="4722394" cy="3639947"/>
          </a:xfrm>
          <a:prstGeom prst="rect">
            <a:avLst/>
          </a:prstGeom>
        </p:spPr>
      </p:pic>
      <p:sp>
        <p:nvSpPr>
          <p:cNvPr id="2" name="Title 1">
            <a:extLst>
              <a:ext uri="{FF2B5EF4-FFF2-40B4-BE49-F238E27FC236}">
                <a16:creationId xmlns:a16="http://schemas.microsoft.com/office/drawing/2014/main" id="{2341A9C1-BBC0-4828-968D-5F2B66C1B6A5}"/>
              </a:ext>
            </a:extLst>
          </p:cNvPr>
          <p:cNvSpPr>
            <a:spLocks noGrp="1"/>
          </p:cNvSpPr>
          <p:nvPr>
            <p:ph type="title"/>
          </p:nvPr>
        </p:nvSpPr>
        <p:spPr/>
        <p:txBody>
          <a:bodyPr/>
          <a:lstStyle/>
          <a:p>
            <a:r>
              <a:rPr lang="en-US" dirty="0"/>
              <a:t>1950-1970s: The origins</a:t>
            </a:r>
          </a:p>
        </p:txBody>
      </p:sp>
      <p:sp>
        <p:nvSpPr>
          <p:cNvPr id="3" name="Content Placeholder 2">
            <a:extLst>
              <a:ext uri="{FF2B5EF4-FFF2-40B4-BE49-F238E27FC236}">
                <a16:creationId xmlns:a16="http://schemas.microsoft.com/office/drawing/2014/main" id="{1E8CE91D-1C0D-49BF-A067-38FA7DA92C37}"/>
              </a:ext>
            </a:extLst>
          </p:cNvPr>
          <p:cNvSpPr>
            <a:spLocks noGrp="1"/>
          </p:cNvSpPr>
          <p:nvPr>
            <p:ph sz="half" idx="1"/>
          </p:nvPr>
        </p:nvSpPr>
        <p:spPr>
          <a:xfrm>
            <a:off x="838200" y="1825625"/>
            <a:ext cx="6196584" cy="4351338"/>
          </a:xfrm>
          <a:solidFill>
            <a:schemeClr val="bg1"/>
          </a:solidFill>
        </p:spPr>
        <p:txBody>
          <a:bodyPr>
            <a:normAutofit lnSpcReduction="10000"/>
          </a:bodyPr>
          <a:lstStyle/>
          <a:p>
            <a:r>
              <a:rPr lang="en-US" dirty="0"/>
              <a:t>Hints that DNA is the molecule of inheritance</a:t>
            </a:r>
          </a:p>
          <a:p>
            <a:r>
              <a:rPr lang="en-US" dirty="0"/>
              <a:t>Monomers in equimolar proportions</a:t>
            </a:r>
          </a:p>
          <a:p>
            <a:r>
              <a:rPr lang="en-US" dirty="0"/>
              <a:t>DNA double helix structure</a:t>
            </a:r>
          </a:p>
          <a:p>
            <a:r>
              <a:rPr lang="en-US" dirty="0"/>
              <a:t>Protein sequencing (top figure)</a:t>
            </a:r>
          </a:p>
          <a:p>
            <a:r>
              <a:rPr lang="en-US" dirty="0"/>
              <a:t>Protein sequence assembly (bottom figure)</a:t>
            </a:r>
          </a:p>
          <a:p>
            <a:r>
              <a:rPr lang="en-US" dirty="0"/>
              <a:t>Margaret </a:t>
            </a:r>
            <a:r>
              <a:rPr lang="en-US" dirty="0" err="1"/>
              <a:t>Dayhoff</a:t>
            </a:r>
            <a:r>
              <a:rPr lang="en-US" dirty="0"/>
              <a:t>: the mother and father of bioinformatics</a:t>
            </a:r>
          </a:p>
          <a:p>
            <a:pPr lvl="1"/>
            <a:r>
              <a:rPr lang="en-US" dirty="0"/>
              <a:t>Software: COMPROTEIN (1962)</a:t>
            </a:r>
          </a:p>
          <a:p>
            <a:pPr lvl="1"/>
            <a:endParaRPr lang="en-US" dirty="0"/>
          </a:p>
        </p:txBody>
      </p:sp>
      <p:pic>
        <p:nvPicPr>
          <p:cNvPr id="5" name="New picture">
            <a:extLst>
              <a:ext uri="{FF2B5EF4-FFF2-40B4-BE49-F238E27FC236}">
                <a16:creationId xmlns:a16="http://schemas.microsoft.com/office/drawing/2014/main" id="{8EEE2DB9-AFF3-43D0-9E58-EC2628912485}"/>
              </a:ext>
            </a:extLst>
          </p:cNvPr>
          <p:cNvPicPr>
            <a:picLocks noGrp="1"/>
          </p:cNvPicPr>
          <p:nvPr>
            <p:ph sz="half" idx="2"/>
          </p:nvPr>
        </p:nvPicPr>
        <p:blipFill rotWithShape="1">
          <a:blip r:embed="rId3"/>
          <a:srcRect r="48294" b="25367"/>
          <a:stretch/>
        </p:blipFill>
        <p:spPr>
          <a:xfrm>
            <a:off x="9512808" y="0"/>
            <a:ext cx="2679192" cy="3011424"/>
          </a:xfrm>
          <a:prstGeom prst="rect">
            <a:avLst/>
          </a:prstGeom>
        </p:spPr>
      </p:pic>
    </p:spTree>
    <p:extLst>
      <p:ext uri="{BB962C8B-B14F-4D97-AF65-F5344CB8AC3E}">
        <p14:creationId xmlns:p14="http://schemas.microsoft.com/office/powerpoint/2010/main" val="24176926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1A9C1-BBC0-4828-968D-5F2B66C1B6A5}"/>
              </a:ext>
            </a:extLst>
          </p:cNvPr>
          <p:cNvSpPr>
            <a:spLocks noGrp="1"/>
          </p:cNvSpPr>
          <p:nvPr>
            <p:ph type="title"/>
          </p:nvPr>
        </p:nvSpPr>
        <p:spPr/>
        <p:txBody>
          <a:bodyPr/>
          <a:lstStyle/>
          <a:p>
            <a:r>
              <a:rPr lang="en-US" dirty="0"/>
              <a:t>1950-1970s: The origins</a:t>
            </a:r>
          </a:p>
        </p:txBody>
      </p:sp>
      <p:sp>
        <p:nvSpPr>
          <p:cNvPr id="9" name="Content Placeholder 8">
            <a:extLst>
              <a:ext uri="{FF2B5EF4-FFF2-40B4-BE49-F238E27FC236}">
                <a16:creationId xmlns:a16="http://schemas.microsoft.com/office/drawing/2014/main" id="{76ACAB30-B020-470B-B41F-663577AB2C0B}"/>
              </a:ext>
            </a:extLst>
          </p:cNvPr>
          <p:cNvSpPr>
            <a:spLocks noGrp="1"/>
          </p:cNvSpPr>
          <p:nvPr>
            <p:ph sz="half" idx="1"/>
          </p:nvPr>
        </p:nvSpPr>
        <p:spPr/>
        <p:txBody>
          <a:bodyPr/>
          <a:lstStyle/>
          <a:p>
            <a:r>
              <a:rPr lang="en-US" dirty="0"/>
              <a:t>“</a:t>
            </a:r>
            <a:r>
              <a:rPr lang="en-US" dirty="0" err="1"/>
              <a:t>Paleogenetics</a:t>
            </a:r>
            <a:r>
              <a:rPr lang="en-US" dirty="0"/>
              <a:t>” - evolutionary biology (top figure)</a:t>
            </a:r>
          </a:p>
          <a:p>
            <a:r>
              <a:rPr lang="en-US" dirty="0"/>
              <a:t>“common ancestor” of proteins</a:t>
            </a:r>
          </a:p>
          <a:p>
            <a:r>
              <a:rPr lang="en-US" dirty="0"/>
              <a:t>Needleman-Wunsch algorithm</a:t>
            </a:r>
          </a:p>
          <a:p>
            <a:r>
              <a:rPr lang="en-US" dirty="0"/>
              <a:t>Modeling amino acid substitutions (bottom figure)</a:t>
            </a:r>
          </a:p>
          <a:p>
            <a:r>
              <a:rPr lang="en-US" dirty="0"/>
              <a:t>All 64 codons deciphered</a:t>
            </a:r>
          </a:p>
        </p:txBody>
      </p:sp>
      <p:pic>
        <p:nvPicPr>
          <p:cNvPr id="1026" name="Picture 2">
            <a:extLst>
              <a:ext uri="{FF2B5EF4-FFF2-40B4-BE49-F238E27FC236}">
                <a16:creationId xmlns:a16="http://schemas.microsoft.com/office/drawing/2014/main" id="{A1A77303-2DF8-41D2-97AA-B66E12918888}"/>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b="49194"/>
          <a:stretch/>
        </p:blipFill>
        <p:spPr bwMode="auto">
          <a:xfrm>
            <a:off x="5687749" y="1454626"/>
            <a:ext cx="3155176" cy="132556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FB7F86F0-77C1-4A38-AC2A-ECB7151B94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194"/>
          <a:stretch/>
        </p:blipFill>
        <p:spPr bwMode="auto">
          <a:xfrm>
            <a:off x="8842925" y="1454626"/>
            <a:ext cx="3155176" cy="13255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537CEDBE-B03C-4C25-93C1-2976A6674243}"/>
              </a:ext>
            </a:extLst>
          </p:cNvPr>
          <p:cNvPicPr>
            <a:picLocks noChangeAspect="1"/>
          </p:cNvPicPr>
          <p:nvPr/>
        </p:nvPicPr>
        <p:blipFill>
          <a:blip r:embed="rId3"/>
          <a:stretch>
            <a:fillRect/>
          </a:stretch>
        </p:blipFill>
        <p:spPr>
          <a:xfrm>
            <a:off x="7217664" y="3429000"/>
            <a:ext cx="4306824" cy="3252394"/>
          </a:xfrm>
          <a:prstGeom prst="rect">
            <a:avLst/>
          </a:prstGeom>
        </p:spPr>
      </p:pic>
    </p:spTree>
    <p:extLst>
      <p:ext uri="{BB962C8B-B14F-4D97-AF65-F5344CB8AC3E}">
        <p14:creationId xmlns:p14="http://schemas.microsoft.com/office/powerpoint/2010/main" val="28692823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F70ED-8290-4985-BFDF-24FA65CF9EE5}"/>
              </a:ext>
            </a:extLst>
          </p:cNvPr>
          <p:cNvSpPr>
            <a:spLocks noGrp="1"/>
          </p:cNvSpPr>
          <p:nvPr>
            <p:ph type="title"/>
          </p:nvPr>
        </p:nvSpPr>
        <p:spPr/>
        <p:txBody>
          <a:bodyPr/>
          <a:lstStyle/>
          <a:p>
            <a:r>
              <a:rPr lang="en-US" dirty="0"/>
              <a:t>1970-1980: Paradigm shift from protein to DNA analysis</a:t>
            </a:r>
          </a:p>
        </p:txBody>
      </p:sp>
      <p:sp>
        <p:nvSpPr>
          <p:cNvPr id="3" name="Content Placeholder 2">
            <a:extLst>
              <a:ext uri="{FF2B5EF4-FFF2-40B4-BE49-F238E27FC236}">
                <a16:creationId xmlns:a16="http://schemas.microsoft.com/office/drawing/2014/main" id="{1F4FD45E-EE77-44AB-9463-6A7170D1D94A}"/>
              </a:ext>
            </a:extLst>
          </p:cNvPr>
          <p:cNvSpPr>
            <a:spLocks noGrp="1"/>
          </p:cNvSpPr>
          <p:nvPr>
            <p:ph sz="half" idx="1"/>
          </p:nvPr>
        </p:nvSpPr>
        <p:spPr/>
        <p:txBody>
          <a:bodyPr/>
          <a:lstStyle/>
          <a:p>
            <a:r>
              <a:rPr lang="en-US" dirty="0"/>
              <a:t>Central Dogma</a:t>
            </a:r>
          </a:p>
          <a:p>
            <a:r>
              <a:rPr lang="en-US" dirty="0"/>
              <a:t>DNA sequencing</a:t>
            </a:r>
          </a:p>
          <a:p>
            <a:r>
              <a:rPr lang="en-US" dirty="0"/>
              <a:t>Software: </a:t>
            </a:r>
            <a:r>
              <a:rPr lang="en-US" dirty="0" err="1"/>
              <a:t>Staden</a:t>
            </a:r>
            <a:r>
              <a:rPr lang="en-US" dirty="0"/>
              <a:t> (1979)</a:t>
            </a:r>
          </a:p>
          <a:p>
            <a:r>
              <a:rPr lang="en-US" dirty="0"/>
              <a:t>DNA phylogenetic methods</a:t>
            </a:r>
          </a:p>
          <a:p>
            <a:pPr lvl="1"/>
            <a:r>
              <a:rPr lang="en-US" dirty="0"/>
              <a:t>Felsenstein - major contributions</a:t>
            </a:r>
          </a:p>
        </p:txBody>
      </p:sp>
      <p:pic>
        <p:nvPicPr>
          <p:cNvPr id="5" name="Content Placeholder 14">
            <a:extLst>
              <a:ext uri="{FF2B5EF4-FFF2-40B4-BE49-F238E27FC236}">
                <a16:creationId xmlns:a16="http://schemas.microsoft.com/office/drawing/2014/main" id="{336EE846-73F0-4382-A5BD-5A5875A12F72}"/>
              </a:ext>
            </a:extLst>
          </p:cNvPr>
          <p:cNvPicPr>
            <a:picLocks noGrp="1" noChangeAspect="1"/>
          </p:cNvPicPr>
          <p:nvPr>
            <p:ph sz="half" idx="2"/>
          </p:nvPr>
        </p:nvPicPr>
        <p:blipFill rotWithShape="1">
          <a:blip r:embed="rId2"/>
          <a:srcRect b="83622"/>
          <a:stretch/>
        </p:blipFill>
        <p:spPr>
          <a:xfrm>
            <a:off x="6172200" y="1747750"/>
            <a:ext cx="5181600" cy="654415"/>
          </a:xfrm>
        </p:spPr>
      </p:pic>
    </p:spTree>
    <p:extLst>
      <p:ext uri="{BB962C8B-B14F-4D97-AF65-F5344CB8AC3E}">
        <p14:creationId xmlns:p14="http://schemas.microsoft.com/office/powerpoint/2010/main" val="186548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28706-A61D-4277-9D70-0BF3355E9D03}"/>
              </a:ext>
            </a:extLst>
          </p:cNvPr>
          <p:cNvSpPr>
            <a:spLocks noGrp="1"/>
          </p:cNvSpPr>
          <p:nvPr>
            <p:ph type="title"/>
          </p:nvPr>
        </p:nvSpPr>
        <p:spPr/>
        <p:txBody>
          <a:bodyPr/>
          <a:lstStyle/>
          <a:p>
            <a:r>
              <a:rPr lang="en-US" dirty="0"/>
              <a:t>1980-1990: Parallel advances in biology and computer science</a:t>
            </a:r>
          </a:p>
        </p:txBody>
      </p:sp>
      <p:sp>
        <p:nvSpPr>
          <p:cNvPr id="3" name="Content Placeholder 2">
            <a:extLst>
              <a:ext uri="{FF2B5EF4-FFF2-40B4-BE49-F238E27FC236}">
                <a16:creationId xmlns:a16="http://schemas.microsoft.com/office/drawing/2014/main" id="{8030769E-D4B6-4F22-9DFB-B109625418AD}"/>
              </a:ext>
            </a:extLst>
          </p:cNvPr>
          <p:cNvSpPr>
            <a:spLocks noGrp="1"/>
          </p:cNvSpPr>
          <p:nvPr>
            <p:ph sz="half" idx="1"/>
          </p:nvPr>
        </p:nvSpPr>
        <p:spPr/>
        <p:txBody>
          <a:bodyPr>
            <a:normAutofit/>
          </a:bodyPr>
          <a:lstStyle/>
          <a:p>
            <a:r>
              <a:rPr lang="en-US" dirty="0"/>
              <a:t>Endonucleases + DNA ligase</a:t>
            </a:r>
          </a:p>
          <a:p>
            <a:r>
              <a:rPr lang="en-US" dirty="0"/>
              <a:t>polymerase chain reaction (PCR)</a:t>
            </a:r>
          </a:p>
          <a:p>
            <a:r>
              <a:rPr lang="en-US" dirty="0"/>
              <a:t>1977: ready-to-use microcomputers</a:t>
            </a:r>
          </a:p>
          <a:p>
            <a:pPr lvl="1"/>
            <a:r>
              <a:rPr lang="en-US" dirty="0"/>
              <a:t>Commodore PET, Apple II, Tandy TRS-80</a:t>
            </a:r>
          </a:p>
          <a:p>
            <a:pPr lvl="1"/>
            <a:r>
              <a:rPr lang="en-US" dirty="0"/>
              <a:t>BASIC language</a:t>
            </a:r>
          </a:p>
          <a:p>
            <a:r>
              <a:rPr lang="en-US" dirty="0"/>
              <a:t>1984: U of Wisconsin - GCG software suite for sequence analysis</a:t>
            </a:r>
          </a:p>
        </p:txBody>
      </p:sp>
      <p:pic>
        <p:nvPicPr>
          <p:cNvPr id="2050" name="Picture 2" descr="The DEC VAX-11/780 Minicomputer. From right to left: The computer module, two tape storage units, a monitor and a terminal. The GCG software package was initially designed to run on this computer. Image: Wikimedia Commons//CC0.">
            <a:extLst>
              <a:ext uri="{FF2B5EF4-FFF2-40B4-BE49-F238E27FC236}">
                <a16:creationId xmlns:a16="http://schemas.microsoft.com/office/drawing/2014/main" id="{1E87EA2E-7BB2-4A94-910C-55AFB4B778BC}"/>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419343" y="3482912"/>
            <a:ext cx="3675377" cy="2509151"/>
          </a:xfrm>
          <a:prstGeom prst="rect">
            <a:avLst/>
          </a:prstGeom>
          <a:noFill/>
          <a:extLst>
            <a:ext uri="{909E8E84-426E-40DD-AFC4-6F175D3DCCD1}">
              <a14:hiddenFill xmlns:a14="http://schemas.microsoft.com/office/drawing/2010/main">
                <a:solidFill>
                  <a:srgbClr val="FFFFFF"/>
                </a:solidFill>
              </a14:hiddenFill>
            </a:ext>
          </a:extLst>
        </p:spPr>
      </p:pic>
      <p:pic>
        <p:nvPicPr>
          <p:cNvPr id="2051" name="Graphic 1">
            <a:extLst>
              <a:ext uri="{FF2B5EF4-FFF2-40B4-BE49-F238E27FC236}">
                <a16:creationId xmlns:a16="http://schemas.microsoft.com/office/drawing/2014/main" id="{26F5B7E5-998D-465D-A710-1C237010BA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3863" t="18030" r="44403" b="53568"/>
          <a:stretch/>
        </p:blipFill>
        <p:spPr bwMode="auto">
          <a:xfrm>
            <a:off x="7851648" y="1056433"/>
            <a:ext cx="1755648" cy="239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49249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B14ED6B5-4106-4C74-9D21-FBD9169B683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073825" y="1248111"/>
            <a:ext cx="3691711" cy="34214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7A28706-A61D-4277-9D70-0BF3355E9D03}"/>
              </a:ext>
            </a:extLst>
          </p:cNvPr>
          <p:cNvSpPr>
            <a:spLocks noGrp="1"/>
          </p:cNvSpPr>
          <p:nvPr>
            <p:ph type="title"/>
          </p:nvPr>
        </p:nvSpPr>
        <p:spPr/>
        <p:txBody>
          <a:bodyPr/>
          <a:lstStyle/>
          <a:p>
            <a:r>
              <a:rPr lang="en-US" dirty="0"/>
              <a:t>1980-1990: Parallel advances in biology and computer science</a:t>
            </a:r>
          </a:p>
        </p:txBody>
      </p:sp>
      <p:sp>
        <p:nvSpPr>
          <p:cNvPr id="3" name="Content Placeholder 2">
            <a:extLst>
              <a:ext uri="{FF2B5EF4-FFF2-40B4-BE49-F238E27FC236}">
                <a16:creationId xmlns:a16="http://schemas.microsoft.com/office/drawing/2014/main" id="{8030769E-D4B6-4F22-9DFB-B109625418AD}"/>
              </a:ext>
            </a:extLst>
          </p:cNvPr>
          <p:cNvSpPr>
            <a:spLocks noGrp="1"/>
          </p:cNvSpPr>
          <p:nvPr>
            <p:ph sz="half" idx="1"/>
          </p:nvPr>
        </p:nvSpPr>
        <p:spPr/>
        <p:txBody>
          <a:bodyPr>
            <a:normAutofit fontScale="92500" lnSpcReduction="10000"/>
          </a:bodyPr>
          <a:lstStyle/>
          <a:p>
            <a:r>
              <a:rPr lang="en-US" dirty="0"/>
              <a:t>Bioinformatics and the free software movement</a:t>
            </a:r>
          </a:p>
          <a:p>
            <a:r>
              <a:rPr lang="en-US" dirty="0"/>
              <a:t>EMBOSS - open source alternative to GCG</a:t>
            </a:r>
          </a:p>
          <a:p>
            <a:r>
              <a:rPr lang="en-US" dirty="0"/>
              <a:t>Precursor to International Nucleotide Sequence Database Collaboration (INSDC)</a:t>
            </a:r>
          </a:p>
          <a:p>
            <a:r>
              <a:rPr lang="en-US" dirty="0"/>
              <a:t>Computer Applications in the Biosciences (CABIOS) - 1985</a:t>
            </a:r>
          </a:p>
          <a:p>
            <a:r>
              <a:rPr lang="en-US" dirty="0"/>
              <a:t>x86 and RISC computers</a:t>
            </a:r>
          </a:p>
          <a:p>
            <a:r>
              <a:rPr lang="en-US" dirty="0"/>
              <a:t>PERL scripting language</a:t>
            </a:r>
          </a:p>
        </p:txBody>
      </p:sp>
      <p:pic>
        <p:nvPicPr>
          <p:cNvPr id="3076" name="Picture 4" descr="An HP-9000 desktop workstation running the Unix-based system HP-UX. Image: Thomas Schanz//CC-BY-SA 3.0.">
            <a:extLst>
              <a:ext uri="{FF2B5EF4-FFF2-40B4-BE49-F238E27FC236}">
                <a16:creationId xmlns:a16="http://schemas.microsoft.com/office/drawing/2014/main" id="{73131E29-4C05-455A-97DB-A4D7DA4A04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4935" y="4779264"/>
            <a:ext cx="2529490" cy="1901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16905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BE2F-5CD7-4C98-B248-E34089B0D000}"/>
              </a:ext>
            </a:extLst>
          </p:cNvPr>
          <p:cNvSpPr>
            <a:spLocks noGrp="1"/>
          </p:cNvSpPr>
          <p:nvPr>
            <p:ph type="title"/>
          </p:nvPr>
        </p:nvSpPr>
        <p:spPr/>
        <p:txBody>
          <a:bodyPr>
            <a:normAutofit fontScale="90000"/>
          </a:bodyPr>
          <a:lstStyle/>
          <a:p>
            <a:r>
              <a:rPr lang="en-US" dirty="0"/>
              <a:t>1990–2000: Genomics, structural bioinformatics and the information superhighway</a:t>
            </a:r>
          </a:p>
        </p:txBody>
      </p:sp>
      <p:sp>
        <p:nvSpPr>
          <p:cNvPr id="3" name="Content Placeholder 2">
            <a:extLst>
              <a:ext uri="{FF2B5EF4-FFF2-40B4-BE49-F238E27FC236}">
                <a16:creationId xmlns:a16="http://schemas.microsoft.com/office/drawing/2014/main" id="{EBB883E7-1F05-4380-B64D-5E7E2F556C29}"/>
              </a:ext>
            </a:extLst>
          </p:cNvPr>
          <p:cNvSpPr>
            <a:spLocks noGrp="1"/>
          </p:cNvSpPr>
          <p:nvPr>
            <p:ph sz="half" idx="1"/>
          </p:nvPr>
        </p:nvSpPr>
        <p:spPr/>
        <p:txBody>
          <a:bodyPr/>
          <a:lstStyle/>
          <a:p>
            <a:r>
              <a:rPr lang="en-US" dirty="0"/>
              <a:t>Dawn of the genomics era</a:t>
            </a:r>
          </a:p>
          <a:p>
            <a:r>
              <a:rPr lang="en-US" dirty="0"/>
              <a:t>Crucial assembly software</a:t>
            </a:r>
          </a:p>
          <a:p>
            <a:r>
              <a:rPr lang="en-US" dirty="0"/>
              <a:t>GenBank and EMBL founded</a:t>
            </a:r>
          </a:p>
          <a:p>
            <a:r>
              <a:rPr lang="en-US" dirty="0"/>
              <a:t>Internet</a:t>
            </a:r>
          </a:p>
          <a:p>
            <a:r>
              <a:rPr lang="en-US" dirty="0"/>
              <a:t>Structural bioinformatics</a:t>
            </a:r>
          </a:p>
        </p:txBody>
      </p:sp>
      <p:pic>
        <p:nvPicPr>
          <p:cNvPr id="4098" name="Picture 2" descr="Hierarchical shotgun sequencing versus whole genome shotgun sequencing. Both approaches respectively exemplified the methodological rivalry between the public (NIH, A) and private (Celera, B) efforts to sequence the human genome. Whereas the NIH team believed that whole-genome shotgun sequencing (WGS) was technically unfeasible for gigabase-sized genomes, Venter’s Celera team believed that not only this approach was feasible, but that it could also overcome the logistical burden of hierarchical shotgun sequencing, provided that efficient assembly algorithms and sufficient computational power are available. Because of the partial use of NIH data in Celera assemblies, the true feasibility of WGS sequencing for the human genome has been heavily debated by both sides [89, 90].">
            <a:extLst>
              <a:ext uri="{FF2B5EF4-FFF2-40B4-BE49-F238E27FC236}">
                <a16:creationId xmlns:a16="http://schemas.microsoft.com/office/drawing/2014/main" id="{BE32EE0E-32B8-4C2B-B3A1-1F1C86FA298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5985952" y="1825625"/>
            <a:ext cx="5367848" cy="36852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9774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1A867-3E00-18A6-C1EE-1552403CC6EC}"/>
              </a:ext>
            </a:extLst>
          </p:cNvPr>
          <p:cNvSpPr>
            <a:spLocks noGrp="1"/>
          </p:cNvSpPr>
          <p:nvPr>
            <p:ph type="title"/>
          </p:nvPr>
        </p:nvSpPr>
        <p:spPr/>
        <p:txBody>
          <a:bodyPr/>
          <a:lstStyle/>
          <a:p>
            <a:r>
              <a:rPr lang="en-US" dirty="0">
                <a:cs typeface="Calibri Light"/>
              </a:rPr>
              <a:t>Who is your TA?</a:t>
            </a:r>
            <a:endParaRPr lang="en-US" dirty="0"/>
          </a:p>
        </p:txBody>
      </p:sp>
      <p:sp>
        <p:nvSpPr>
          <p:cNvPr id="3" name="Content Placeholder 2">
            <a:extLst>
              <a:ext uri="{FF2B5EF4-FFF2-40B4-BE49-F238E27FC236}">
                <a16:creationId xmlns:a16="http://schemas.microsoft.com/office/drawing/2014/main" id="{EAE71B3F-78C8-56BF-8CB4-B0EEBD13BF0A}"/>
              </a:ext>
            </a:extLst>
          </p:cNvPr>
          <p:cNvSpPr>
            <a:spLocks noGrp="1"/>
          </p:cNvSpPr>
          <p:nvPr>
            <p:ph sz="half" idx="1"/>
          </p:nvPr>
        </p:nvSpPr>
        <p:spPr/>
        <p:txBody>
          <a:bodyPr vert="horz" lIns="91440" tIns="45720" rIns="91440" bIns="45720" rtlCol="0" anchor="t">
            <a:normAutofit/>
          </a:bodyPr>
          <a:lstStyle/>
          <a:p>
            <a:pPr marL="0" indent="0">
              <a:buNone/>
            </a:pPr>
            <a:r>
              <a:rPr lang="en-US" b="1" dirty="0">
                <a:cs typeface="Calibri"/>
              </a:rPr>
              <a:t>Sai Rohith Kota</a:t>
            </a:r>
            <a:endParaRPr lang="en-US" dirty="0">
              <a:cs typeface="Calibri"/>
            </a:endParaRPr>
          </a:p>
          <a:p>
            <a:r>
              <a:rPr lang="en-US" dirty="0">
                <a:cs typeface="Calibri"/>
              </a:rPr>
              <a:t>M.S., Data Science conc. in Big Data and Machine Learning</a:t>
            </a:r>
          </a:p>
          <a:p>
            <a:r>
              <a:rPr lang="en-US" dirty="0">
                <a:cs typeface="Calibri"/>
              </a:rPr>
              <a:t>Interests: Data Analysis, Machine Learning</a:t>
            </a:r>
          </a:p>
          <a:p>
            <a:r>
              <a:rPr lang="en-US" dirty="0">
                <a:cs typeface="Calibri"/>
              </a:rPr>
              <a:t>Hobbies: Ping-pong, Anime and Cricket</a:t>
            </a:r>
          </a:p>
          <a:p>
            <a:endParaRPr lang="en-US" dirty="0">
              <a:cs typeface="Calibri"/>
            </a:endParaRPr>
          </a:p>
        </p:txBody>
      </p:sp>
      <p:pic>
        <p:nvPicPr>
          <p:cNvPr id="5" name="Content Placeholder 4" descr="A person wearing glasses and a blue shirt&#10;&#10;Description automatically generated">
            <a:extLst>
              <a:ext uri="{FF2B5EF4-FFF2-40B4-BE49-F238E27FC236}">
                <a16:creationId xmlns:a16="http://schemas.microsoft.com/office/drawing/2014/main" id="{6CD47AA8-4972-FD48-16B2-204E7D819588}"/>
              </a:ext>
            </a:extLst>
          </p:cNvPr>
          <p:cNvPicPr>
            <a:picLocks noGrp="1" noChangeAspect="1"/>
          </p:cNvPicPr>
          <p:nvPr>
            <p:ph sz="half" idx="2"/>
          </p:nvPr>
        </p:nvPicPr>
        <p:blipFill>
          <a:blip r:embed="rId2"/>
          <a:stretch>
            <a:fillRect/>
          </a:stretch>
        </p:blipFill>
        <p:spPr>
          <a:xfrm>
            <a:off x="6587331" y="1825625"/>
            <a:ext cx="3600071" cy="3643000"/>
          </a:xfrm>
        </p:spPr>
      </p:pic>
    </p:spTree>
    <p:extLst>
      <p:ext uri="{BB962C8B-B14F-4D97-AF65-F5344CB8AC3E}">
        <p14:creationId xmlns:p14="http://schemas.microsoft.com/office/powerpoint/2010/main" val="13607860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2BE2F-5CD7-4C98-B248-E34089B0D000}"/>
              </a:ext>
            </a:extLst>
          </p:cNvPr>
          <p:cNvSpPr>
            <a:spLocks noGrp="1"/>
          </p:cNvSpPr>
          <p:nvPr>
            <p:ph type="title"/>
          </p:nvPr>
        </p:nvSpPr>
        <p:spPr/>
        <p:txBody>
          <a:bodyPr>
            <a:normAutofit fontScale="90000"/>
          </a:bodyPr>
          <a:lstStyle/>
          <a:p>
            <a:r>
              <a:rPr lang="en-US" dirty="0"/>
              <a:t>1990–2000: Genomics, structural bioinformatics and the information superhighway</a:t>
            </a:r>
          </a:p>
        </p:txBody>
      </p:sp>
      <p:sp>
        <p:nvSpPr>
          <p:cNvPr id="3" name="Content Placeholder 2">
            <a:extLst>
              <a:ext uri="{FF2B5EF4-FFF2-40B4-BE49-F238E27FC236}">
                <a16:creationId xmlns:a16="http://schemas.microsoft.com/office/drawing/2014/main" id="{EBB883E7-1F05-4380-B64D-5E7E2F556C29}"/>
              </a:ext>
            </a:extLst>
          </p:cNvPr>
          <p:cNvSpPr>
            <a:spLocks noGrp="1"/>
          </p:cNvSpPr>
          <p:nvPr>
            <p:ph sz="half" idx="1"/>
          </p:nvPr>
        </p:nvSpPr>
        <p:spPr/>
        <p:txBody>
          <a:bodyPr/>
          <a:lstStyle/>
          <a:p>
            <a:r>
              <a:rPr lang="en-US" dirty="0"/>
              <a:t>Gene prediction</a:t>
            </a:r>
          </a:p>
          <a:p>
            <a:pPr lvl="1"/>
            <a:r>
              <a:rPr lang="en-US" dirty="0"/>
              <a:t>Open Reading Frames (ORFs)</a:t>
            </a:r>
          </a:p>
          <a:p>
            <a:pPr lvl="1"/>
            <a:r>
              <a:rPr lang="en-US" dirty="0"/>
              <a:t>Hidden Markov Models (HMMs)</a:t>
            </a:r>
          </a:p>
        </p:txBody>
      </p:sp>
      <p:pic>
        <p:nvPicPr>
          <p:cNvPr id="7" name="Content Placeholder 6">
            <a:extLst>
              <a:ext uri="{FF2B5EF4-FFF2-40B4-BE49-F238E27FC236}">
                <a16:creationId xmlns:a16="http://schemas.microsoft.com/office/drawing/2014/main" id="{BB002E76-0885-4D6A-98D4-F9F2F6D528D4}"/>
              </a:ext>
            </a:extLst>
          </p:cNvPr>
          <p:cNvPicPr>
            <a:picLocks noGrp="1" noChangeAspect="1"/>
          </p:cNvPicPr>
          <p:nvPr>
            <p:ph sz="half" idx="2"/>
          </p:nvPr>
        </p:nvPicPr>
        <p:blipFill>
          <a:blip r:embed="rId3"/>
          <a:stretch>
            <a:fillRect/>
          </a:stretch>
        </p:blipFill>
        <p:spPr>
          <a:xfrm>
            <a:off x="7041837" y="1825625"/>
            <a:ext cx="3442325" cy="4351338"/>
          </a:xfrm>
          <a:prstGeom prst="rect">
            <a:avLst/>
          </a:prstGeom>
        </p:spPr>
      </p:pic>
      <p:sp>
        <p:nvSpPr>
          <p:cNvPr id="9" name="TextBox 8">
            <a:extLst>
              <a:ext uri="{FF2B5EF4-FFF2-40B4-BE49-F238E27FC236}">
                <a16:creationId xmlns:a16="http://schemas.microsoft.com/office/drawing/2014/main" id="{1A6B0FA7-74EF-4914-99DC-CBF027F1318C}"/>
              </a:ext>
            </a:extLst>
          </p:cNvPr>
          <p:cNvSpPr txBox="1"/>
          <p:nvPr/>
        </p:nvSpPr>
        <p:spPr>
          <a:xfrm>
            <a:off x="76202" y="5264926"/>
            <a:ext cx="6096000" cy="1477328"/>
          </a:xfrm>
          <a:prstGeom prst="rect">
            <a:avLst/>
          </a:prstGeom>
          <a:noFill/>
        </p:spPr>
        <p:txBody>
          <a:bodyPr wrap="square">
            <a:spAutoFit/>
          </a:bodyPr>
          <a:lstStyle/>
          <a:p>
            <a:r>
              <a:rPr lang="en-US" dirty="0"/>
              <a:t>Mark </a:t>
            </a:r>
            <a:r>
              <a:rPr lang="en-US" dirty="0" err="1"/>
              <a:t>Borodovsky</a:t>
            </a:r>
            <a:r>
              <a:rPr lang="en-US" dirty="0"/>
              <a:t>, James </a:t>
            </a:r>
            <a:r>
              <a:rPr lang="en-US" dirty="0" err="1"/>
              <a:t>McIninch</a:t>
            </a:r>
            <a:r>
              <a:rPr lang="en-US" dirty="0"/>
              <a:t>,</a:t>
            </a:r>
          </a:p>
          <a:p>
            <a:r>
              <a:rPr lang="en-US" dirty="0"/>
              <a:t>GENMARK: Parallel gene recognition for both DNA strands,</a:t>
            </a:r>
          </a:p>
          <a:p>
            <a:r>
              <a:rPr lang="en-US" dirty="0"/>
              <a:t>Computers &amp; Chemistry,</a:t>
            </a:r>
          </a:p>
          <a:p>
            <a:r>
              <a:rPr lang="en-US" dirty="0"/>
              <a:t>Volume 17, Issue 2, 1993, Pages 123-133, ISSN 0097-8485, https://doi.org/10.1016/0097-8485(93)85004-V.</a:t>
            </a:r>
          </a:p>
        </p:txBody>
      </p:sp>
    </p:spTree>
    <p:extLst>
      <p:ext uri="{BB962C8B-B14F-4D97-AF65-F5344CB8AC3E}">
        <p14:creationId xmlns:p14="http://schemas.microsoft.com/office/powerpoint/2010/main" val="28918602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14869-B1D5-4533-8D6D-08470C1BB32A}"/>
              </a:ext>
            </a:extLst>
          </p:cNvPr>
          <p:cNvSpPr>
            <a:spLocks noGrp="1"/>
          </p:cNvSpPr>
          <p:nvPr>
            <p:ph type="title"/>
          </p:nvPr>
        </p:nvSpPr>
        <p:spPr/>
        <p:txBody>
          <a:bodyPr/>
          <a:lstStyle/>
          <a:p>
            <a:r>
              <a:rPr lang="en-US" dirty="0"/>
              <a:t>2000-2010: High-throughput bioinformatics</a:t>
            </a:r>
          </a:p>
        </p:txBody>
      </p:sp>
      <p:sp>
        <p:nvSpPr>
          <p:cNvPr id="3" name="Content Placeholder 2">
            <a:extLst>
              <a:ext uri="{FF2B5EF4-FFF2-40B4-BE49-F238E27FC236}">
                <a16:creationId xmlns:a16="http://schemas.microsoft.com/office/drawing/2014/main" id="{9458DDE5-CFCD-46CE-BF6D-0527D49721C3}"/>
              </a:ext>
            </a:extLst>
          </p:cNvPr>
          <p:cNvSpPr>
            <a:spLocks noGrp="1"/>
          </p:cNvSpPr>
          <p:nvPr>
            <p:ph sz="half" idx="1"/>
          </p:nvPr>
        </p:nvSpPr>
        <p:spPr/>
        <p:txBody>
          <a:bodyPr>
            <a:normAutofit lnSpcReduction="10000"/>
          </a:bodyPr>
          <a:lstStyle/>
          <a:p>
            <a:r>
              <a:rPr lang="en-US" dirty="0"/>
              <a:t>Second-generation sequencing</a:t>
            </a:r>
          </a:p>
          <a:p>
            <a:pPr lvl="1"/>
            <a:r>
              <a:rPr lang="en-US" dirty="0"/>
              <a:t>AKA, next-generation sequencing (NGS)</a:t>
            </a:r>
          </a:p>
          <a:p>
            <a:r>
              <a:rPr lang="en-US" dirty="0"/>
              <a:t>Explosion of sequence data</a:t>
            </a:r>
          </a:p>
          <a:p>
            <a:r>
              <a:rPr lang="en-US" dirty="0"/>
              <a:t>Model organism databases</a:t>
            </a:r>
          </a:p>
          <a:p>
            <a:r>
              <a:rPr lang="en-US" dirty="0"/>
              <a:t>Sequence Read Archive (SRA); European Nucleotide Archive (ENA)</a:t>
            </a:r>
          </a:p>
          <a:p>
            <a:r>
              <a:rPr lang="en-US" dirty="0"/>
              <a:t>High performance computers (HPC)</a:t>
            </a:r>
          </a:p>
          <a:p>
            <a:endParaRPr lang="en-US" dirty="0"/>
          </a:p>
        </p:txBody>
      </p:sp>
      <p:pic>
        <p:nvPicPr>
          <p:cNvPr id="1026" name="Picture 2">
            <a:extLst>
              <a:ext uri="{FF2B5EF4-FFF2-40B4-BE49-F238E27FC236}">
                <a16:creationId xmlns:a16="http://schemas.microsoft.com/office/drawing/2014/main" id="{82BF953B-5E3F-483C-B5E9-BB379846C35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01177" y="1292352"/>
            <a:ext cx="4389120" cy="25237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CFCF237-07AC-4477-A404-CBF500C184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177" y="3945834"/>
            <a:ext cx="5014623" cy="282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286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E2EBF-2F9C-41CE-AE3F-E7E5A60C9B62}"/>
              </a:ext>
            </a:extLst>
          </p:cNvPr>
          <p:cNvSpPr>
            <a:spLocks noGrp="1"/>
          </p:cNvSpPr>
          <p:nvPr>
            <p:ph type="title"/>
          </p:nvPr>
        </p:nvSpPr>
        <p:spPr/>
        <p:txBody>
          <a:bodyPr/>
          <a:lstStyle/>
          <a:p>
            <a:r>
              <a:rPr lang="en-US" dirty="0"/>
              <a:t>2010 - Today: present and future perspectives</a:t>
            </a:r>
          </a:p>
        </p:txBody>
      </p:sp>
      <p:sp>
        <p:nvSpPr>
          <p:cNvPr id="3" name="Content Placeholder 2">
            <a:extLst>
              <a:ext uri="{FF2B5EF4-FFF2-40B4-BE49-F238E27FC236}">
                <a16:creationId xmlns:a16="http://schemas.microsoft.com/office/drawing/2014/main" id="{20C5EE7C-81C2-4A70-A853-30986024AD4A}"/>
              </a:ext>
            </a:extLst>
          </p:cNvPr>
          <p:cNvSpPr>
            <a:spLocks noGrp="1"/>
          </p:cNvSpPr>
          <p:nvPr>
            <p:ph sz="half" idx="1"/>
          </p:nvPr>
        </p:nvSpPr>
        <p:spPr/>
        <p:txBody>
          <a:bodyPr>
            <a:normAutofit/>
          </a:bodyPr>
          <a:lstStyle/>
          <a:p>
            <a:r>
              <a:rPr lang="en-US" dirty="0"/>
              <a:t>Defining “bioinformatician”</a:t>
            </a:r>
          </a:p>
          <a:p>
            <a:r>
              <a:rPr lang="en-US" dirty="0"/>
              <a:t>Third generation sequencing</a:t>
            </a:r>
          </a:p>
          <a:p>
            <a:pPr lvl="1"/>
            <a:r>
              <a:rPr lang="en-US" dirty="0"/>
              <a:t>PacBio</a:t>
            </a:r>
          </a:p>
          <a:p>
            <a:pPr lvl="1"/>
            <a:r>
              <a:rPr lang="en-US" dirty="0"/>
              <a:t>Oxford Nanopore</a:t>
            </a:r>
          </a:p>
        </p:txBody>
      </p:sp>
      <p:pic>
        <p:nvPicPr>
          <p:cNvPr id="2050" name="Picture 2">
            <a:extLst>
              <a:ext uri="{FF2B5EF4-FFF2-40B4-BE49-F238E27FC236}">
                <a16:creationId xmlns:a16="http://schemas.microsoft.com/office/drawing/2014/main" id="{F19897A8-00DA-4D0F-87EF-7E6E5092676E}"/>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965960" y="3765196"/>
            <a:ext cx="5181600" cy="293497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Pacific Biosciences (PacBio) Sequel | Laboratory for Biotechnology and  Bioanalysis | Washington State University">
            <a:extLst>
              <a:ext uri="{FF2B5EF4-FFF2-40B4-BE49-F238E27FC236}">
                <a16:creationId xmlns:a16="http://schemas.microsoft.com/office/drawing/2014/main" id="{1E80D3CD-1EDF-41EA-BCA6-CE712AAD01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81900" y="1690688"/>
            <a:ext cx="3771900" cy="4086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5964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E2EBF-2F9C-41CE-AE3F-E7E5A60C9B62}"/>
              </a:ext>
            </a:extLst>
          </p:cNvPr>
          <p:cNvSpPr>
            <a:spLocks noGrp="1"/>
          </p:cNvSpPr>
          <p:nvPr>
            <p:ph type="title"/>
          </p:nvPr>
        </p:nvSpPr>
        <p:spPr/>
        <p:txBody>
          <a:bodyPr/>
          <a:lstStyle/>
          <a:p>
            <a:r>
              <a:rPr lang="en-US" dirty="0"/>
              <a:t>2010 - Today: present and future perspectives</a:t>
            </a:r>
          </a:p>
        </p:txBody>
      </p:sp>
      <p:sp>
        <p:nvSpPr>
          <p:cNvPr id="3" name="Content Placeholder 2">
            <a:extLst>
              <a:ext uri="{FF2B5EF4-FFF2-40B4-BE49-F238E27FC236}">
                <a16:creationId xmlns:a16="http://schemas.microsoft.com/office/drawing/2014/main" id="{20C5EE7C-81C2-4A70-A853-30986024AD4A}"/>
              </a:ext>
            </a:extLst>
          </p:cNvPr>
          <p:cNvSpPr>
            <a:spLocks noGrp="1"/>
          </p:cNvSpPr>
          <p:nvPr>
            <p:ph sz="half" idx="1"/>
          </p:nvPr>
        </p:nvSpPr>
        <p:spPr/>
        <p:txBody>
          <a:bodyPr>
            <a:normAutofit/>
          </a:bodyPr>
          <a:lstStyle/>
          <a:p>
            <a:r>
              <a:rPr lang="en-US" dirty="0"/>
              <a:t>Community</a:t>
            </a:r>
          </a:p>
          <a:p>
            <a:r>
              <a:rPr lang="en-US" dirty="0"/>
              <a:t>Online tools, libraries</a:t>
            </a:r>
          </a:p>
          <a:p>
            <a:r>
              <a:rPr lang="en-US" dirty="0"/>
              <a:t>Local Tools</a:t>
            </a:r>
          </a:p>
        </p:txBody>
      </p:sp>
      <p:pic>
        <p:nvPicPr>
          <p:cNvPr id="6" name="Picture 5">
            <a:extLst>
              <a:ext uri="{FF2B5EF4-FFF2-40B4-BE49-F238E27FC236}">
                <a16:creationId xmlns:a16="http://schemas.microsoft.com/office/drawing/2014/main" id="{C8E0A01B-A127-4C8F-B243-C0559999189E}"/>
              </a:ext>
            </a:extLst>
          </p:cNvPr>
          <p:cNvPicPr>
            <a:picLocks noChangeAspect="1"/>
          </p:cNvPicPr>
          <p:nvPr/>
        </p:nvPicPr>
        <p:blipFill>
          <a:blip r:embed="rId3"/>
          <a:stretch>
            <a:fillRect/>
          </a:stretch>
        </p:blipFill>
        <p:spPr>
          <a:xfrm>
            <a:off x="6617970" y="1487314"/>
            <a:ext cx="3379470" cy="822337"/>
          </a:xfrm>
          <a:prstGeom prst="rect">
            <a:avLst/>
          </a:prstGeom>
        </p:spPr>
      </p:pic>
      <p:pic>
        <p:nvPicPr>
          <p:cNvPr id="8" name="Picture 7">
            <a:extLst>
              <a:ext uri="{FF2B5EF4-FFF2-40B4-BE49-F238E27FC236}">
                <a16:creationId xmlns:a16="http://schemas.microsoft.com/office/drawing/2014/main" id="{1C56F472-6A65-4C02-B7B3-5E81FEE16984}"/>
              </a:ext>
            </a:extLst>
          </p:cNvPr>
          <p:cNvPicPr>
            <a:picLocks noChangeAspect="1"/>
          </p:cNvPicPr>
          <p:nvPr/>
        </p:nvPicPr>
        <p:blipFill>
          <a:blip r:embed="rId4"/>
          <a:stretch>
            <a:fillRect/>
          </a:stretch>
        </p:blipFill>
        <p:spPr>
          <a:xfrm>
            <a:off x="6617970" y="2561412"/>
            <a:ext cx="3562350" cy="1303007"/>
          </a:xfrm>
          <a:prstGeom prst="rect">
            <a:avLst/>
          </a:prstGeom>
        </p:spPr>
      </p:pic>
      <p:pic>
        <p:nvPicPr>
          <p:cNvPr id="2054" name="Picture 6">
            <a:extLst>
              <a:ext uri="{FF2B5EF4-FFF2-40B4-BE49-F238E27FC236}">
                <a16:creationId xmlns:a16="http://schemas.microsoft.com/office/drawing/2014/main" id="{AEBA61E9-3F37-48F9-A6CD-E8B7F174D5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7970" y="4066096"/>
            <a:ext cx="2660142" cy="13884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Galaxy Community Help">
            <a:extLst>
              <a:ext uri="{FF2B5EF4-FFF2-40B4-BE49-F238E27FC236}">
                <a16:creationId xmlns:a16="http://schemas.microsoft.com/office/drawing/2014/main" id="{F0E22F47-7E8A-425B-A03C-3908F7E136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4500"/>
          <a:stretch/>
        </p:blipFill>
        <p:spPr bwMode="auto">
          <a:xfrm>
            <a:off x="9517947" y="4103192"/>
            <a:ext cx="2466789" cy="519799"/>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Logo">
            <a:extLst>
              <a:ext uri="{FF2B5EF4-FFF2-40B4-BE49-F238E27FC236}">
                <a16:creationId xmlns:a16="http://schemas.microsoft.com/office/drawing/2014/main" id="{CAD18191-689B-4C4F-8071-B6503B9F39E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3136" y="5749179"/>
            <a:ext cx="4815840" cy="74369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B010D256-BDEF-4AD6-8C7F-40F34B7FEC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01122" y="1819605"/>
            <a:ext cx="1483614" cy="1483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7643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E2EBF-2F9C-41CE-AE3F-E7E5A60C9B62}"/>
              </a:ext>
            </a:extLst>
          </p:cNvPr>
          <p:cNvSpPr>
            <a:spLocks noGrp="1"/>
          </p:cNvSpPr>
          <p:nvPr>
            <p:ph type="title"/>
          </p:nvPr>
        </p:nvSpPr>
        <p:spPr/>
        <p:txBody>
          <a:bodyPr/>
          <a:lstStyle/>
          <a:p>
            <a:r>
              <a:rPr lang="en-US" dirty="0"/>
              <a:t>2015 - today: Biological applications</a:t>
            </a:r>
          </a:p>
        </p:txBody>
      </p:sp>
      <p:sp>
        <p:nvSpPr>
          <p:cNvPr id="3" name="Content Placeholder 2">
            <a:extLst>
              <a:ext uri="{FF2B5EF4-FFF2-40B4-BE49-F238E27FC236}">
                <a16:creationId xmlns:a16="http://schemas.microsoft.com/office/drawing/2014/main" id="{20C5EE7C-81C2-4A70-A853-30986024AD4A}"/>
              </a:ext>
            </a:extLst>
          </p:cNvPr>
          <p:cNvSpPr>
            <a:spLocks noGrp="1"/>
          </p:cNvSpPr>
          <p:nvPr>
            <p:ph sz="half" idx="1"/>
          </p:nvPr>
        </p:nvSpPr>
        <p:spPr/>
        <p:txBody>
          <a:bodyPr/>
          <a:lstStyle/>
          <a:p>
            <a:r>
              <a:rPr lang="en-US" dirty="0"/>
              <a:t>Genomic epidemiology</a:t>
            </a:r>
          </a:p>
          <a:p>
            <a:r>
              <a:rPr lang="en-US" dirty="0"/>
              <a:t>Population structure</a:t>
            </a:r>
          </a:p>
          <a:p>
            <a:r>
              <a:rPr lang="en-US" dirty="0"/>
              <a:t>Antimicrobial resistance monitoring</a:t>
            </a:r>
          </a:p>
        </p:txBody>
      </p:sp>
      <p:pic>
        <p:nvPicPr>
          <p:cNvPr id="2050" name="Picture 2" descr="SARS-CoV-2 Sequencing Data: The Devil Is in the Genomic Detail">
            <a:extLst>
              <a:ext uri="{FF2B5EF4-FFF2-40B4-BE49-F238E27FC236}">
                <a16:creationId xmlns:a16="http://schemas.microsoft.com/office/drawing/2014/main" id="{F14E4913-17CE-41C7-A951-FD8445C7786C}"/>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46427"/>
            <a:ext cx="5181600" cy="350973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A84F4904-0BCE-4536-B950-F060AD59C85B}"/>
              </a:ext>
            </a:extLst>
          </p:cNvPr>
          <p:cNvSpPr txBox="1"/>
          <p:nvPr/>
        </p:nvSpPr>
        <p:spPr>
          <a:xfrm>
            <a:off x="4693920" y="5992297"/>
            <a:ext cx="7254240" cy="369332"/>
          </a:xfrm>
          <a:prstGeom prst="rect">
            <a:avLst/>
          </a:prstGeom>
          <a:noFill/>
        </p:spPr>
        <p:txBody>
          <a:bodyPr wrap="square">
            <a:spAutoFit/>
          </a:bodyPr>
          <a:lstStyle/>
          <a:p>
            <a:r>
              <a:rPr lang="fr-FR" dirty="0"/>
              <a:t>Source: https://nextstrain.org/ncov/global?c=clade_membership&amp;r=region</a:t>
            </a:r>
            <a:endParaRPr lang="en-US" dirty="0"/>
          </a:p>
        </p:txBody>
      </p:sp>
    </p:spTree>
    <p:extLst>
      <p:ext uri="{BB962C8B-B14F-4D97-AF65-F5344CB8AC3E}">
        <p14:creationId xmlns:p14="http://schemas.microsoft.com/office/powerpoint/2010/main" val="32197605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E2EBF-2F9C-41CE-AE3F-E7E5A60C9B62}"/>
              </a:ext>
            </a:extLst>
          </p:cNvPr>
          <p:cNvSpPr>
            <a:spLocks noGrp="1"/>
          </p:cNvSpPr>
          <p:nvPr>
            <p:ph type="title"/>
          </p:nvPr>
        </p:nvSpPr>
        <p:spPr/>
        <p:txBody>
          <a:bodyPr/>
          <a:lstStyle/>
          <a:p>
            <a:r>
              <a:rPr lang="en-US" dirty="0"/>
              <a:t>2015 - today: Biological applications</a:t>
            </a:r>
          </a:p>
        </p:txBody>
      </p:sp>
      <p:sp>
        <p:nvSpPr>
          <p:cNvPr id="3" name="Content Placeholder 2">
            <a:extLst>
              <a:ext uri="{FF2B5EF4-FFF2-40B4-BE49-F238E27FC236}">
                <a16:creationId xmlns:a16="http://schemas.microsoft.com/office/drawing/2014/main" id="{20C5EE7C-81C2-4A70-A853-30986024AD4A}"/>
              </a:ext>
            </a:extLst>
          </p:cNvPr>
          <p:cNvSpPr>
            <a:spLocks noGrp="1"/>
          </p:cNvSpPr>
          <p:nvPr>
            <p:ph sz="half" idx="1"/>
          </p:nvPr>
        </p:nvSpPr>
        <p:spPr>
          <a:xfrm>
            <a:off x="838200" y="1825625"/>
            <a:ext cx="5855208" cy="4351338"/>
          </a:xfrm>
        </p:spPr>
        <p:txBody>
          <a:bodyPr>
            <a:normAutofit/>
          </a:bodyPr>
          <a:lstStyle/>
          <a:p>
            <a:r>
              <a:rPr lang="en-US" dirty="0"/>
              <a:t>Infectious disease “weather map”</a:t>
            </a:r>
          </a:p>
          <a:p>
            <a:pPr lvl="1"/>
            <a:r>
              <a:rPr lang="en-US" dirty="0"/>
              <a:t>Wastewater, e.g., NWSS</a:t>
            </a:r>
          </a:p>
          <a:p>
            <a:pPr lvl="1"/>
            <a:r>
              <a:rPr lang="en-US" dirty="0" err="1"/>
              <a:t>BioWatch</a:t>
            </a:r>
            <a:endParaRPr lang="en-US" dirty="0"/>
          </a:p>
          <a:p>
            <a:pPr lvl="1"/>
            <a:r>
              <a:rPr lang="en-US" dirty="0"/>
              <a:t>Environmental sampling</a:t>
            </a:r>
          </a:p>
          <a:p>
            <a:r>
              <a:rPr lang="en-US" dirty="0"/>
              <a:t>Reverse vaccinology</a:t>
            </a:r>
          </a:p>
          <a:p>
            <a:r>
              <a:rPr lang="en-US" dirty="0"/>
              <a:t>Drug development</a:t>
            </a:r>
          </a:p>
          <a:p>
            <a:endParaRPr lang="en-US" dirty="0"/>
          </a:p>
        </p:txBody>
      </p:sp>
      <p:pic>
        <p:nvPicPr>
          <p:cNvPr id="1028" name="Picture 4" descr="National Wastewater Surveillance System logo">
            <a:extLst>
              <a:ext uri="{FF2B5EF4-FFF2-40B4-BE49-F238E27FC236}">
                <a16:creationId xmlns:a16="http://schemas.microsoft.com/office/drawing/2014/main" id="{02EFFB39-74A4-4A98-B0C9-65363C86B2F5}"/>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861429" y="1489769"/>
            <a:ext cx="4095750"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D693282-0553-427F-B482-E25C0346AB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9929" y="3616325"/>
            <a:ext cx="5238750" cy="269557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982F6F7-5D98-411C-A5BD-C24E1273B6FD}"/>
              </a:ext>
            </a:extLst>
          </p:cNvPr>
          <p:cNvSpPr txBox="1"/>
          <p:nvPr/>
        </p:nvSpPr>
        <p:spPr>
          <a:xfrm>
            <a:off x="5995416" y="6366832"/>
            <a:ext cx="6096000" cy="369332"/>
          </a:xfrm>
          <a:prstGeom prst="rect">
            <a:avLst/>
          </a:prstGeom>
          <a:noFill/>
        </p:spPr>
        <p:txBody>
          <a:bodyPr wrap="square">
            <a:spAutoFit/>
          </a:bodyPr>
          <a:lstStyle/>
          <a:p>
            <a:r>
              <a:rPr lang="en-US" dirty="0"/>
              <a:t>Source: https://www.mdpi.com/1422-0067/18/1/158</a:t>
            </a:r>
          </a:p>
        </p:txBody>
      </p:sp>
    </p:spTree>
    <p:extLst>
      <p:ext uri="{BB962C8B-B14F-4D97-AF65-F5344CB8AC3E}">
        <p14:creationId xmlns:p14="http://schemas.microsoft.com/office/powerpoint/2010/main" val="169275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E2EBF-2F9C-41CE-AE3F-E7E5A60C9B62}"/>
              </a:ext>
            </a:extLst>
          </p:cNvPr>
          <p:cNvSpPr>
            <a:spLocks noGrp="1"/>
          </p:cNvSpPr>
          <p:nvPr>
            <p:ph type="title"/>
          </p:nvPr>
        </p:nvSpPr>
        <p:spPr/>
        <p:txBody>
          <a:bodyPr/>
          <a:lstStyle/>
          <a:p>
            <a:r>
              <a:rPr lang="en-US" dirty="0"/>
              <a:t>2015 - today: Biological applications</a:t>
            </a:r>
          </a:p>
        </p:txBody>
      </p:sp>
      <p:sp>
        <p:nvSpPr>
          <p:cNvPr id="3" name="Content Placeholder 2">
            <a:extLst>
              <a:ext uri="{FF2B5EF4-FFF2-40B4-BE49-F238E27FC236}">
                <a16:creationId xmlns:a16="http://schemas.microsoft.com/office/drawing/2014/main" id="{20C5EE7C-81C2-4A70-A853-30986024AD4A}"/>
              </a:ext>
            </a:extLst>
          </p:cNvPr>
          <p:cNvSpPr>
            <a:spLocks noGrp="1"/>
          </p:cNvSpPr>
          <p:nvPr>
            <p:ph sz="half" idx="1"/>
          </p:nvPr>
        </p:nvSpPr>
        <p:spPr>
          <a:xfrm>
            <a:off x="838200" y="1825625"/>
            <a:ext cx="5855208" cy="4351338"/>
          </a:xfrm>
        </p:spPr>
        <p:txBody>
          <a:bodyPr>
            <a:normAutofit/>
          </a:bodyPr>
          <a:lstStyle/>
          <a:p>
            <a:r>
              <a:rPr lang="en-US" dirty="0"/>
              <a:t>Bioremediation </a:t>
            </a:r>
          </a:p>
          <a:p>
            <a:r>
              <a:rPr lang="en-US" dirty="0"/>
              <a:t>Human genomics</a:t>
            </a:r>
          </a:p>
          <a:p>
            <a:pPr lvl="1"/>
            <a:r>
              <a:rPr lang="en-US" dirty="0"/>
              <a:t>Disease predictions</a:t>
            </a:r>
          </a:p>
          <a:p>
            <a:pPr lvl="1"/>
            <a:r>
              <a:rPr lang="en-US" dirty="0"/>
              <a:t>Personalized medicine</a:t>
            </a:r>
          </a:p>
          <a:p>
            <a:pPr lvl="1"/>
            <a:r>
              <a:rPr lang="en-US" dirty="0"/>
              <a:t>Gene therapy</a:t>
            </a:r>
          </a:p>
          <a:p>
            <a:r>
              <a:rPr lang="en-US" dirty="0"/>
              <a:t>Agriculture</a:t>
            </a:r>
          </a:p>
          <a:p>
            <a:r>
              <a:rPr lang="en-US" dirty="0"/>
              <a:t>Biodefense</a:t>
            </a:r>
          </a:p>
          <a:p>
            <a:r>
              <a:rPr lang="en-US" dirty="0"/>
              <a:t>Evolutionary studies</a:t>
            </a:r>
          </a:p>
        </p:txBody>
      </p:sp>
      <p:pic>
        <p:nvPicPr>
          <p:cNvPr id="1026" name="Picture 2">
            <a:extLst>
              <a:ext uri="{FF2B5EF4-FFF2-40B4-BE49-F238E27FC236}">
                <a16:creationId xmlns:a16="http://schemas.microsoft.com/office/drawing/2014/main" id="{E18FD486-C136-48BB-ADE4-1F6FE18BA3E1}"/>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174762" y="1825625"/>
            <a:ext cx="317647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9296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47"/>
          <p:cNvSpPr/>
          <p:nvPr/>
        </p:nvSpPr>
        <p:spPr>
          <a:xfrm>
            <a:off x="287800" y="197533"/>
            <a:ext cx="5685600" cy="2666400"/>
          </a:xfrm>
          <a:prstGeom prst="roundRect">
            <a:avLst>
              <a:gd name="adj" fmla="val 16667"/>
            </a:avLst>
          </a:prstGeom>
          <a:solidFill>
            <a:srgbClr val="EED344"/>
          </a:solidFill>
          <a:ln>
            <a:noFill/>
          </a:ln>
        </p:spPr>
        <p:txBody>
          <a:bodyPr spcFirstLastPara="1" wrap="square" lIns="121900" tIns="121900" rIns="121900" bIns="121900" anchor="ctr" anchorCtr="0">
            <a:noAutofit/>
          </a:bodyPr>
          <a:lstStyle/>
          <a:p>
            <a:endParaRPr sz="1867">
              <a:solidFill>
                <a:srgbClr val="000000"/>
              </a:solidFill>
              <a:latin typeface="Arial"/>
              <a:ea typeface="Arial"/>
              <a:cs typeface="Arial"/>
              <a:sym typeface="Arial"/>
            </a:endParaRPr>
          </a:p>
        </p:txBody>
      </p:sp>
      <p:sp>
        <p:nvSpPr>
          <p:cNvPr id="74" name="Google Shape;74;p47"/>
          <p:cNvSpPr txBox="1"/>
          <p:nvPr/>
        </p:nvSpPr>
        <p:spPr>
          <a:xfrm>
            <a:off x="287867" y="197533"/>
            <a:ext cx="5685600" cy="2666400"/>
          </a:xfrm>
          <a:prstGeom prst="rect">
            <a:avLst/>
          </a:prstGeom>
          <a:noFill/>
          <a:ln>
            <a:noFill/>
          </a:ln>
        </p:spPr>
        <p:txBody>
          <a:bodyPr spcFirstLastPara="1" wrap="square" lIns="121900" tIns="121900" rIns="121900" bIns="121900" anchor="ctr" anchorCtr="0">
            <a:noAutofit/>
          </a:bodyPr>
          <a:lstStyle/>
          <a:p>
            <a:r>
              <a:rPr lang="en-US" sz="1733" b="1">
                <a:solidFill>
                  <a:srgbClr val="333333"/>
                </a:solidFill>
                <a:latin typeface="Arial"/>
                <a:ea typeface="Arial"/>
                <a:cs typeface="Arial"/>
                <a:sym typeface="Arial"/>
              </a:rPr>
              <a:t>Microbial Bioinformatics</a:t>
            </a:r>
            <a:r>
              <a:rPr lang="en-US" sz="1733">
                <a:solidFill>
                  <a:srgbClr val="333333"/>
                </a:solidFill>
                <a:latin typeface="Arial"/>
                <a:ea typeface="Arial"/>
                <a:cs typeface="Arial"/>
                <a:sym typeface="Arial"/>
              </a:rPr>
              <a:t> is a rapidly changing field marrying computer science and microbiology. Join us as we share some tips and tricks we’ve learnt over the </a:t>
            </a:r>
            <a:r>
              <a:rPr lang="en-US" sz="2400">
                <a:solidFill>
                  <a:srgbClr val="333333"/>
                </a:solidFill>
              </a:rPr>
              <a:t>years</a:t>
            </a:r>
            <a:r>
              <a:rPr lang="en-US" sz="1733">
                <a:solidFill>
                  <a:srgbClr val="333333"/>
                </a:solidFill>
                <a:latin typeface="Arial"/>
                <a:ea typeface="Arial"/>
                <a:cs typeface="Arial"/>
                <a:sym typeface="Arial"/>
              </a:rPr>
              <a:t>. </a:t>
            </a:r>
            <a:endParaRPr sz="1733">
              <a:solidFill>
                <a:srgbClr val="333333"/>
              </a:solidFill>
              <a:latin typeface="Arial"/>
              <a:ea typeface="Arial"/>
              <a:cs typeface="Arial"/>
              <a:sym typeface="Arial"/>
            </a:endParaRPr>
          </a:p>
          <a:p>
            <a:pPr algn="just">
              <a:lnSpc>
                <a:spcPct val="115000"/>
              </a:lnSpc>
            </a:pPr>
            <a:endParaRPr sz="1733">
              <a:solidFill>
                <a:srgbClr val="333333"/>
              </a:solidFill>
              <a:latin typeface="Arial"/>
              <a:ea typeface="Arial"/>
              <a:cs typeface="Arial"/>
              <a:sym typeface="Arial"/>
            </a:endParaRPr>
          </a:p>
          <a:p>
            <a:pPr algn="just">
              <a:lnSpc>
                <a:spcPct val="115000"/>
              </a:lnSpc>
            </a:pPr>
            <a:r>
              <a:rPr lang="en-US" sz="1733">
                <a:solidFill>
                  <a:srgbClr val="333333"/>
                </a:solidFill>
                <a:latin typeface="Arial"/>
                <a:ea typeface="Arial"/>
                <a:cs typeface="Arial"/>
                <a:sym typeface="Arial"/>
              </a:rPr>
              <a:t>If you’re getting to grips to the field, or someone who wants to keep tabs on the latest and greatest - this podcast is for you.</a:t>
            </a:r>
            <a:endParaRPr sz="1733">
              <a:solidFill>
                <a:srgbClr val="333333"/>
              </a:solidFill>
              <a:latin typeface="Arial"/>
              <a:ea typeface="Arial"/>
              <a:cs typeface="Arial"/>
              <a:sym typeface="Arial"/>
            </a:endParaRPr>
          </a:p>
        </p:txBody>
      </p:sp>
      <p:sp>
        <p:nvSpPr>
          <p:cNvPr id="75" name="Google Shape;75;p47"/>
          <p:cNvSpPr/>
          <p:nvPr/>
        </p:nvSpPr>
        <p:spPr>
          <a:xfrm>
            <a:off x="287867" y="4732752"/>
            <a:ext cx="5685600" cy="910400"/>
          </a:xfrm>
          <a:prstGeom prst="roundRect">
            <a:avLst>
              <a:gd name="adj" fmla="val 16667"/>
            </a:avLst>
          </a:prstGeom>
          <a:solidFill>
            <a:srgbClr val="EED34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r>
              <a:rPr lang="en-US" sz="1867" b="1">
                <a:solidFill>
                  <a:srgbClr val="2B2A19"/>
                </a:solidFill>
                <a:latin typeface="Arial"/>
                <a:ea typeface="Arial"/>
                <a:cs typeface="Arial"/>
                <a:sym typeface="Arial"/>
              </a:rPr>
              <a:t>https://microbinfie.github.io</a:t>
            </a:r>
            <a:endParaRPr sz="2400"/>
          </a:p>
        </p:txBody>
      </p:sp>
      <p:sp>
        <p:nvSpPr>
          <p:cNvPr id="76" name="Google Shape;76;p47"/>
          <p:cNvSpPr/>
          <p:nvPr/>
        </p:nvSpPr>
        <p:spPr>
          <a:xfrm>
            <a:off x="4727900" y="5727571"/>
            <a:ext cx="1262400" cy="635600"/>
          </a:xfrm>
          <a:prstGeom prst="roundRect">
            <a:avLst>
              <a:gd name="adj" fmla="val 16667"/>
            </a:avLst>
          </a:prstGeom>
          <a:solidFill>
            <a:srgbClr val="EED34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r"/>
            <a:r>
              <a:rPr lang="en-US" sz="1867" b="1">
                <a:solidFill>
                  <a:srgbClr val="2B2A19"/>
                </a:solidFill>
                <a:latin typeface="Arial"/>
                <a:ea typeface="Arial"/>
                <a:cs typeface="Arial"/>
                <a:sym typeface="Arial"/>
              </a:rPr>
              <a:t>RSS</a:t>
            </a:r>
            <a:endParaRPr sz="1867" b="1">
              <a:solidFill>
                <a:srgbClr val="2B2A19"/>
              </a:solidFill>
              <a:latin typeface="Arial"/>
              <a:ea typeface="Arial"/>
              <a:cs typeface="Arial"/>
              <a:sym typeface="Arial"/>
            </a:endParaRPr>
          </a:p>
        </p:txBody>
      </p:sp>
      <p:sp>
        <p:nvSpPr>
          <p:cNvPr id="77" name="Google Shape;77;p47"/>
          <p:cNvSpPr/>
          <p:nvPr/>
        </p:nvSpPr>
        <p:spPr>
          <a:xfrm>
            <a:off x="287800" y="3107267"/>
            <a:ext cx="5685600" cy="1540000"/>
          </a:xfrm>
          <a:prstGeom prst="roundRect">
            <a:avLst>
              <a:gd name="adj" fmla="val 16667"/>
            </a:avLst>
          </a:prstGeom>
          <a:solidFill>
            <a:srgbClr val="EED344"/>
          </a:solidFill>
          <a:ln>
            <a:noFill/>
          </a:ln>
        </p:spPr>
        <p:txBody>
          <a:bodyPr spcFirstLastPara="1" wrap="square" lIns="121900" tIns="121900" rIns="121900" bIns="121900" anchor="ctr" anchorCtr="0">
            <a:noAutofit/>
          </a:bodyPr>
          <a:lstStyle/>
          <a:p>
            <a:endParaRPr sz="1867">
              <a:solidFill>
                <a:srgbClr val="000000"/>
              </a:solidFill>
              <a:latin typeface="Arial"/>
              <a:ea typeface="Arial"/>
              <a:cs typeface="Arial"/>
              <a:sym typeface="Arial"/>
            </a:endParaRPr>
          </a:p>
        </p:txBody>
      </p:sp>
      <p:pic>
        <p:nvPicPr>
          <p:cNvPr id="78" name="Google Shape;78;p47"/>
          <p:cNvPicPr preferRelativeResize="0"/>
          <p:nvPr/>
        </p:nvPicPr>
        <p:blipFill rotWithShape="1">
          <a:blip r:embed="rId3">
            <a:alphaModFix/>
          </a:blip>
          <a:srcRect/>
          <a:stretch/>
        </p:blipFill>
        <p:spPr>
          <a:xfrm>
            <a:off x="1162703" y="3509267"/>
            <a:ext cx="960000" cy="960000"/>
          </a:xfrm>
          <a:prstGeom prst="rect">
            <a:avLst/>
          </a:prstGeom>
          <a:noFill/>
          <a:ln>
            <a:noFill/>
          </a:ln>
        </p:spPr>
      </p:pic>
      <p:pic>
        <p:nvPicPr>
          <p:cNvPr id="79" name="Google Shape;79;p47"/>
          <p:cNvPicPr preferRelativeResize="0"/>
          <p:nvPr/>
        </p:nvPicPr>
        <p:blipFill rotWithShape="1">
          <a:blip r:embed="rId4">
            <a:alphaModFix/>
          </a:blip>
          <a:srcRect/>
          <a:stretch/>
        </p:blipFill>
        <p:spPr>
          <a:xfrm>
            <a:off x="2176448" y="3509267"/>
            <a:ext cx="960000" cy="960000"/>
          </a:xfrm>
          <a:prstGeom prst="rect">
            <a:avLst/>
          </a:prstGeom>
          <a:noFill/>
          <a:ln>
            <a:noFill/>
          </a:ln>
        </p:spPr>
      </p:pic>
      <p:sp>
        <p:nvSpPr>
          <p:cNvPr id="80" name="Google Shape;80;p47"/>
          <p:cNvSpPr txBox="1"/>
          <p:nvPr/>
        </p:nvSpPr>
        <p:spPr>
          <a:xfrm>
            <a:off x="522633" y="3107267"/>
            <a:ext cx="2991600" cy="402000"/>
          </a:xfrm>
          <a:prstGeom prst="rect">
            <a:avLst/>
          </a:prstGeom>
          <a:noFill/>
          <a:ln>
            <a:noFill/>
          </a:ln>
        </p:spPr>
        <p:txBody>
          <a:bodyPr spcFirstLastPara="1" wrap="square" lIns="121900" tIns="121900" rIns="121900" bIns="121900" anchor="t" anchorCtr="0">
            <a:noAutofit/>
          </a:bodyPr>
          <a:lstStyle/>
          <a:p>
            <a:r>
              <a:rPr lang="en-US" sz="1600" b="1">
                <a:solidFill>
                  <a:srgbClr val="333333"/>
                </a:solidFill>
                <a:latin typeface="Arial"/>
                <a:ea typeface="Arial"/>
                <a:cs typeface="Arial"/>
                <a:sym typeface="Arial"/>
              </a:rPr>
              <a:t>Your Hosts</a:t>
            </a:r>
            <a:endParaRPr sz="1600" b="1">
              <a:solidFill>
                <a:srgbClr val="333333"/>
              </a:solidFill>
              <a:latin typeface="Arial"/>
              <a:ea typeface="Arial"/>
              <a:cs typeface="Arial"/>
              <a:sym typeface="Arial"/>
            </a:endParaRPr>
          </a:p>
        </p:txBody>
      </p:sp>
      <p:sp>
        <p:nvSpPr>
          <p:cNvPr id="81" name="Google Shape;81;p47"/>
          <p:cNvSpPr txBox="1"/>
          <p:nvPr/>
        </p:nvSpPr>
        <p:spPr>
          <a:xfrm>
            <a:off x="3172980" y="3440733"/>
            <a:ext cx="2743029" cy="960000"/>
          </a:xfrm>
          <a:prstGeom prst="rect">
            <a:avLst/>
          </a:prstGeom>
          <a:noFill/>
          <a:ln>
            <a:noFill/>
          </a:ln>
        </p:spPr>
        <p:txBody>
          <a:bodyPr spcFirstLastPara="1" wrap="square" lIns="121900" tIns="121900" rIns="121900" bIns="121900" anchor="t" anchorCtr="0">
            <a:noAutofit/>
          </a:bodyPr>
          <a:lstStyle/>
          <a:p>
            <a:r>
              <a:rPr lang="en-US" sz="1600">
                <a:solidFill>
                  <a:srgbClr val="333333"/>
                </a:solidFill>
                <a:latin typeface="Arial"/>
                <a:ea typeface="Arial"/>
                <a:cs typeface="Arial"/>
                <a:sym typeface="Arial"/>
              </a:rPr>
              <a:t>Lee Katz </a:t>
            </a:r>
            <a:endParaRPr sz="2400">
              <a:solidFill>
                <a:srgbClr val="333333"/>
              </a:solidFill>
            </a:endParaRPr>
          </a:p>
          <a:p>
            <a:r>
              <a:rPr lang="en-US" sz="1600">
                <a:solidFill>
                  <a:srgbClr val="333333"/>
                </a:solidFill>
                <a:latin typeface="Arial"/>
                <a:ea typeface="Arial"/>
                <a:cs typeface="Arial"/>
                <a:sym typeface="Arial"/>
              </a:rPr>
              <a:t>Andrew Page (Theiagen)</a:t>
            </a:r>
            <a:endParaRPr sz="1600">
              <a:solidFill>
                <a:srgbClr val="333333"/>
              </a:solidFill>
              <a:latin typeface="Arial"/>
              <a:ea typeface="Arial"/>
              <a:cs typeface="Arial"/>
              <a:sym typeface="Arial"/>
            </a:endParaRPr>
          </a:p>
          <a:p>
            <a:r>
              <a:rPr lang="en-US" sz="1600">
                <a:solidFill>
                  <a:srgbClr val="333333"/>
                </a:solidFill>
                <a:latin typeface="Arial"/>
                <a:ea typeface="Arial"/>
                <a:cs typeface="Arial"/>
                <a:sym typeface="Arial"/>
              </a:rPr>
              <a:t>Nabil Alikhan (University of Oxford)</a:t>
            </a:r>
            <a:endParaRPr sz="1600">
              <a:solidFill>
                <a:srgbClr val="333333"/>
              </a:solidFill>
              <a:latin typeface="Arial"/>
              <a:ea typeface="Arial"/>
              <a:cs typeface="Arial"/>
              <a:sym typeface="Arial"/>
            </a:endParaRPr>
          </a:p>
        </p:txBody>
      </p:sp>
      <p:pic>
        <p:nvPicPr>
          <p:cNvPr id="82" name="Google Shape;82;p47"/>
          <p:cNvPicPr preferRelativeResize="0"/>
          <p:nvPr/>
        </p:nvPicPr>
        <p:blipFill rotWithShape="1">
          <a:blip r:embed="rId5">
            <a:alphaModFix/>
          </a:blip>
          <a:srcRect/>
          <a:stretch/>
        </p:blipFill>
        <p:spPr>
          <a:xfrm>
            <a:off x="417775" y="3509267"/>
            <a:ext cx="691188" cy="960008"/>
          </a:xfrm>
          <a:prstGeom prst="rect">
            <a:avLst/>
          </a:prstGeom>
          <a:noFill/>
          <a:ln>
            <a:noFill/>
          </a:ln>
        </p:spPr>
      </p:pic>
      <p:pic>
        <p:nvPicPr>
          <p:cNvPr id="83" name="Google Shape;83;p47"/>
          <p:cNvPicPr preferRelativeResize="0"/>
          <p:nvPr/>
        </p:nvPicPr>
        <p:blipFill rotWithShape="1">
          <a:blip r:embed="rId6">
            <a:alphaModFix/>
          </a:blip>
          <a:srcRect/>
          <a:stretch/>
        </p:blipFill>
        <p:spPr>
          <a:xfrm>
            <a:off x="9213239" y="59471"/>
            <a:ext cx="2884224" cy="1119757"/>
          </a:xfrm>
          <a:prstGeom prst="rect">
            <a:avLst/>
          </a:prstGeom>
          <a:noFill/>
          <a:ln>
            <a:noFill/>
          </a:ln>
        </p:spPr>
      </p:pic>
      <p:pic>
        <p:nvPicPr>
          <p:cNvPr id="84" name="Google Shape;84;p47" descr="Logo&#10;&#10;Description automatically generated"/>
          <p:cNvPicPr preferRelativeResize="0"/>
          <p:nvPr/>
        </p:nvPicPr>
        <p:blipFill rotWithShape="1">
          <a:blip r:embed="rId7">
            <a:alphaModFix/>
          </a:blip>
          <a:srcRect/>
          <a:stretch/>
        </p:blipFill>
        <p:spPr>
          <a:xfrm>
            <a:off x="6791200" y="1492267"/>
            <a:ext cx="4870899" cy="4870899"/>
          </a:xfrm>
          <a:prstGeom prst="rect">
            <a:avLst/>
          </a:prstGeom>
          <a:noFill/>
          <a:ln>
            <a:noFill/>
          </a:ln>
        </p:spPr>
      </p:pic>
      <p:sp>
        <p:nvSpPr>
          <p:cNvPr id="85" name="Google Shape;85;p47"/>
          <p:cNvSpPr/>
          <p:nvPr/>
        </p:nvSpPr>
        <p:spPr>
          <a:xfrm>
            <a:off x="295549" y="5727571"/>
            <a:ext cx="1594211" cy="635600"/>
          </a:xfrm>
          <a:prstGeom prst="roundRect">
            <a:avLst>
              <a:gd name="adj" fmla="val 16667"/>
            </a:avLst>
          </a:prstGeom>
          <a:solidFill>
            <a:srgbClr val="EED344"/>
          </a:solidFill>
          <a:ln w="9525" cap="flat" cmpd="sng">
            <a:solidFill>
              <a:schemeClr val="dk2"/>
            </a:solidFill>
            <a:prstDash val="solid"/>
            <a:round/>
            <a:headEnd type="none" w="sm" len="sm"/>
            <a:tailEnd type="none" w="sm" len="sm"/>
          </a:ln>
        </p:spPr>
        <p:txBody>
          <a:bodyPr spcFirstLastPara="1" wrap="square" lIns="0" tIns="121900" rIns="121900" bIns="121900" anchor="ctr" anchorCtr="0">
            <a:noAutofit/>
          </a:bodyPr>
          <a:lstStyle/>
          <a:p>
            <a:pPr algn="r"/>
            <a:r>
              <a:rPr lang="en-US" sz="933" b="1">
                <a:solidFill>
                  <a:srgbClr val="2B2A19"/>
                </a:solidFill>
                <a:latin typeface="Arial"/>
                <a:ea typeface="Arial"/>
                <a:cs typeface="Arial"/>
                <a:sym typeface="Arial"/>
              </a:rPr>
              <a:t>Listen on Apple</a:t>
            </a:r>
            <a:br>
              <a:rPr lang="en-US" sz="933" b="1">
                <a:solidFill>
                  <a:srgbClr val="2B2A19"/>
                </a:solidFill>
                <a:latin typeface="Arial"/>
                <a:ea typeface="Arial"/>
                <a:cs typeface="Arial"/>
                <a:sym typeface="Arial"/>
              </a:rPr>
            </a:br>
            <a:r>
              <a:rPr lang="en-US" sz="1867" b="1">
                <a:solidFill>
                  <a:srgbClr val="2B2A19"/>
                </a:solidFill>
                <a:latin typeface="Arial"/>
                <a:ea typeface="Arial"/>
                <a:cs typeface="Arial"/>
                <a:sym typeface="Arial"/>
              </a:rPr>
              <a:t>iTunes</a:t>
            </a:r>
            <a:endParaRPr sz="1867" b="1">
              <a:solidFill>
                <a:srgbClr val="2B2A19"/>
              </a:solidFill>
              <a:latin typeface="Arial"/>
              <a:ea typeface="Arial"/>
              <a:cs typeface="Arial"/>
              <a:sym typeface="Arial"/>
            </a:endParaRPr>
          </a:p>
        </p:txBody>
      </p:sp>
      <p:pic>
        <p:nvPicPr>
          <p:cNvPr id="86" name="Google Shape;86;p47" descr="Logo&#10;&#10;Description automatically generated with medium confidence"/>
          <p:cNvPicPr preferRelativeResize="0"/>
          <p:nvPr/>
        </p:nvPicPr>
        <p:blipFill rotWithShape="1">
          <a:blip r:embed="rId8">
            <a:alphaModFix/>
          </a:blip>
          <a:srcRect t="59407" r="67994" b="5038"/>
          <a:stretch/>
        </p:blipFill>
        <p:spPr>
          <a:xfrm>
            <a:off x="389149" y="5783665"/>
            <a:ext cx="487680" cy="487680"/>
          </a:xfrm>
          <a:prstGeom prst="rect">
            <a:avLst/>
          </a:prstGeom>
          <a:noFill/>
          <a:ln>
            <a:noFill/>
          </a:ln>
        </p:spPr>
      </p:pic>
      <p:pic>
        <p:nvPicPr>
          <p:cNvPr id="87" name="Google Shape;87;p47" descr="Logo, icon&#10;&#10;Description automatically generated"/>
          <p:cNvPicPr preferRelativeResize="0"/>
          <p:nvPr/>
        </p:nvPicPr>
        <p:blipFill rotWithShape="1">
          <a:blip r:embed="rId9">
            <a:alphaModFix/>
          </a:blip>
          <a:srcRect/>
          <a:stretch/>
        </p:blipFill>
        <p:spPr>
          <a:xfrm>
            <a:off x="4798755" y="5783665"/>
            <a:ext cx="487680" cy="487680"/>
          </a:xfrm>
          <a:prstGeom prst="rect">
            <a:avLst/>
          </a:prstGeom>
          <a:noFill/>
          <a:ln>
            <a:noFill/>
          </a:ln>
        </p:spPr>
      </p:pic>
      <p:sp>
        <p:nvSpPr>
          <p:cNvPr id="88" name="Google Shape;88;p47"/>
          <p:cNvSpPr/>
          <p:nvPr/>
        </p:nvSpPr>
        <p:spPr>
          <a:xfrm>
            <a:off x="1983360" y="5727571"/>
            <a:ext cx="2614480" cy="635600"/>
          </a:xfrm>
          <a:prstGeom prst="roundRect">
            <a:avLst>
              <a:gd name="adj" fmla="val 16667"/>
            </a:avLst>
          </a:prstGeom>
          <a:solidFill>
            <a:srgbClr val="EED344"/>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r"/>
            <a:r>
              <a:rPr lang="en-US" sz="1600" b="1">
                <a:solidFill>
                  <a:srgbClr val="2B2A19"/>
                </a:solidFill>
                <a:latin typeface="Arial"/>
                <a:ea typeface="Arial"/>
                <a:cs typeface="Arial"/>
                <a:sym typeface="Arial"/>
              </a:rPr>
              <a:t>Listen on Spotify</a:t>
            </a:r>
            <a:endParaRPr sz="1600" b="1">
              <a:solidFill>
                <a:srgbClr val="2B2A19"/>
              </a:solidFill>
              <a:latin typeface="Arial"/>
              <a:ea typeface="Arial"/>
              <a:cs typeface="Arial"/>
              <a:sym typeface="Arial"/>
            </a:endParaRPr>
          </a:p>
        </p:txBody>
      </p:sp>
      <p:pic>
        <p:nvPicPr>
          <p:cNvPr id="89" name="Google Shape;89;p47" descr="Logo, icon&#10;&#10;Description automatically generated"/>
          <p:cNvPicPr preferRelativeResize="0"/>
          <p:nvPr/>
        </p:nvPicPr>
        <p:blipFill rotWithShape="1">
          <a:blip r:embed="rId10">
            <a:alphaModFix/>
          </a:blip>
          <a:srcRect/>
          <a:stretch/>
        </p:blipFill>
        <p:spPr>
          <a:xfrm>
            <a:off x="2153919" y="5783665"/>
            <a:ext cx="487680" cy="487680"/>
          </a:xfrm>
          <a:prstGeom prst="rect">
            <a:avLst/>
          </a:prstGeom>
          <a:noFill/>
          <a:ln>
            <a:noFill/>
          </a:ln>
        </p:spPr>
      </p:pic>
      <p:pic>
        <p:nvPicPr>
          <p:cNvPr id="90" name="Google Shape;90;p47"/>
          <p:cNvPicPr preferRelativeResize="0"/>
          <p:nvPr/>
        </p:nvPicPr>
        <p:blipFill rotWithShape="1">
          <a:blip r:embed="rId11">
            <a:alphaModFix/>
          </a:blip>
          <a:srcRect l="8650" t="7491" r="9119" b="9548"/>
          <a:stretch/>
        </p:blipFill>
        <p:spPr>
          <a:xfrm>
            <a:off x="433025" y="4799603"/>
            <a:ext cx="762905" cy="769751"/>
          </a:xfrm>
          <a:prstGeom prst="rect">
            <a:avLst/>
          </a:prstGeom>
          <a:noFill/>
          <a:ln>
            <a:noFill/>
          </a:ln>
        </p:spPr>
      </p:pic>
      <p:pic>
        <p:nvPicPr>
          <p:cNvPr id="91" name="Google Shape;91;p47"/>
          <p:cNvPicPr preferRelativeResize="0"/>
          <p:nvPr/>
        </p:nvPicPr>
        <p:blipFill>
          <a:blip r:embed="rId12">
            <a:alphaModFix/>
          </a:blip>
          <a:stretch>
            <a:fillRect/>
          </a:stretch>
        </p:blipFill>
        <p:spPr>
          <a:xfrm>
            <a:off x="4975053" y="4803367"/>
            <a:ext cx="768095" cy="768096"/>
          </a:xfrm>
          <a:prstGeom prst="rect">
            <a:avLst/>
          </a:prstGeom>
          <a:noFill/>
          <a:ln>
            <a:noFill/>
          </a:ln>
        </p:spPr>
      </p:pic>
      <p:pic>
        <p:nvPicPr>
          <p:cNvPr id="92" name="Google Shape;92;p47"/>
          <p:cNvPicPr preferRelativeResize="0"/>
          <p:nvPr/>
        </p:nvPicPr>
        <p:blipFill rotWithShape="1">
          <a:blip r:embed="rId13">
            <a:alphaModFix/>
          </a:blip>
          <a:srcRect r="17457"/>
          <a:stretch/>
        </p:blipFill>
        <p:spPr>
          <a:xfrm>
            <a:off x="6149467" y="85006"/>
            <a:ext cx="2884232" cy="111049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E7DE5F-2FF3-D338-B1CC-E2DE1301EF05}"/>
              </a:ext>
            </a:extLst>
          </p:cNvPr>
          <p:cNvSpPr>
            <a:spLocks noGrp="1"/>
          </p:cNvSpPr>
          <p:nvPr>
            <p:ph type="title"/>
          </p:nvPr>
        </p:nvSpPr>
        <p:spPr/>
        <p:txBody>
          <a:bodyPr/>
          <a:lstStyle/>
          <a:p>
            <a:r>
              <a:rPr lang="en-US" dirty="0"/>
              <a:t>Professional advice</a:t>
            </a:r>
          </a:p>
        </p:txBody>
      </p:sp>
      <p:sp>
        <p:nvSpPr>
          <p:cNvPr id="5" name="Text Placeholder 4">
            <a:extLst>
              <a:ext uri="{FF2B5EF4-FFF2-40B4-BE49-F238E27FC236}">
                <a16:creationId xmlns:a16="http://schemas.microsoft.com/office/drawing/2014/main" id="{835D4D44-9CC0-EDE2-4D51-F6C386118210}"/>
              </a:ext>
            </a:extLst>
          </p:cNvPr>
          <p:cNvSpPr>
            <a:spLocks noGrp="1"/>
          </p:cNvSpPr>
          <p:nvPr>
            <p:ph type="body" idx="1"/>
          </p:nvPr>
        </p:nvSpPr>
        <p:spPr/>
        <p:txBody>
          <a:bodyPr/>
          <a:lstStyle/>
          <a:p>
            <a:r>
              <a:rPr lang="en-US" dirty="0"/>
              <a:t>I’ll try to give professional advice throughout the course</a:t>
            </a:r>
          </a:p>
        </p:txBody>
      </p:sp>
    </p:spTree>
    <p:extLst>
      <p:ext uri="{BB962C8B-B14F-4D97-AF65-F5344CB8AC3E}">
        <p14:creationId xmlns:p14="http://schemas.microsoft.com/office/powerpoint/2010/main" val="25976325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46"/>
          <p:cNvSpPr txBox="1">
            <a:spLocks noGrp="1"/>
          </p:cNvSpPr>
          <p:nvPr>
            <p:ph type="title"/>
          </p:nvPr>
        </p:nvSpPr>
        <p:spPr>
          <a:prstGeom prst="rect">
            <a:avLst/>
          </a:prstGeom>
          <a:noFill/>
          <a:ln>
            <a:noFill/>
          </a:ln>
        </p:spPr>
        <p:txBody>
          <a:bodyPr spcFirstLastPara="1" vert="horz" wrap="square" lIns="121900" tIns="60933" rIns="121900" bIns="60933" rtlCol="0" anchor="b" anchorCtr="0">
            <a:noAutofit/>
          </a:bodyPr>
          <a:lstStyle/>
          <a:p>
            <a:r>
              <a:rPr lang="en-US"/>
              <a:t>Like and subscribe 🔔</a:t>
            </a:r>
            <a:endParaRPr/>
          </a:p>
        </p:txBody>
      </p:sp>
      <p:grpSp>
        <p:nvGrpSpPr>
          <p:cNvPr id="98" name="Google Shape;98;p46"/>
          <p:cNvGrpSpPr/>
          <p:nvPr/>
        </p:nvGrpSpPr>
        <p:grpSpPr>
          <a:xfrm>
            <a:off x="882530" y="4577691"/>
            <a:ext cx="2143127" cy="2139696"/>
            <a:chOff x="8902457" y="2515029"/>
            <a:chExt cx="2143126" cy="2143125"/>
          </a:xfrm>
        </p:grpSpPr>
        <p:sp>
          <p:nvSpPr>
            <p:cNvPr id="99" name="Google Shape;99;p46"/>
            <p:cNvSpPr/>
            <p:nvPr/>
          </p:nvSpPr>
          <p:spPr>
            <a:xfrm>
              <a:off x="8902457" y="2515029"/>
              <a:ext cx="2143125" cy="2143125"/>
            </a:xfrm>
            <a:prstGeom prst="rect">
              <a:avLst/>
            </a:prstGeom>
            <a:solidFill>
              <a:srgbClr val="D01F5C"/>
            </a:solidFill>
            <a:ln w="25400" cap="flat" cmpd="sng">
              <a:solidFill>
                <a:srgbClr val="355FB0"/>
              </a:solidFill>
              <a:prstDash val="solid"/>
              <a:round/>
              <a:headEnd type="none" w="sm" len="sm"/>
              <a:tailEnd type="none" w="sm" len="sm"/>
            </a:ln>
          </p:spPr>
          <p:txBody>
            <a:bodyPr spcFirstLastPara="1" wrap="square" lIns="121900" tIns="60933" rIns="121900" bIns="60933" anchor="ctr" anchorCtr="0">
              <a:noAutofit/>
            </a:bodyPr>
            <a:lstStyle/>
            <a:p>
              <a:pPr algn="ctr"/>
              <a:endParaRPr sz="2400">
                <a:solidFill>
                  <a:schemeClr val="lt1"/>
                </a:solidFill>
                <a:latin typeface="Open Sans"/>
                <a:ea typeface="Open Sans"/>
                <a:cs typeface="Open Sans"/>
                <a:sym typeface="Open Sans"/>
              </a:endParaRPr>
            </a:p>
          </p:txBody>
        </p:sp>
        <p:pic>
          <p:nvPicPr>
            <p:cNvPr id="100" name="Google Shape;100;p46"/>
            <p:cNvPicPr preferRelativeResize="0"/>
            <p:nvPr/>
          </p:nvPicPr>
          <p:blipFill rotWithShape="1">
            <a:blip r:embed="rId3">
              <a:alphaModFix/>
            </a:blip>
            <a:srcRect/>
            <a:stretch/>
          </p:blipFill>
          <p:spPr>
            <a:xfrm>
              <a:off x="8902457" y="3425507"/>
              <a:ext cx="2143125" cy="1232647"/>
            </a:xfrm>
            <a:prstGeom prst="rect">
              <a:avLst/>
            </a:prstGeom>
            <a:noFill/>
            <a:ln>
              <a:noFill/>
            </a:ln>
          </p:spPr>
        </p:pic>
        <p:sp>
          <p:nvSpPr>
            <p:cNvPr id="101" name="Google Shape;101;p46"/>
            <p:cNvSpPr txBox="1"/>
            <p:nvPr/>
          </p:nvSpPr>
          <p:spPr>
            <a:xfrm>
              <a:off x="8902457" y="2585368"/>
              <a:ext cx="2143126" cy="739793"/>
            </a:xfrm>
            <a:prstGeom prst="rect">
              <a:avLst/>
            </a:prstGeom>
            <a:noFill/>
            <a:ln>
              <a:noFill/>
            </a:ln>
          </p:spPr>
          <p:txBody>
            <a:bodyPr spcFirstLastPara="1" wrap="square" lIns="121900" tIns="60933" rIns="121900" bIns="60933" anchor="t" anchorCtr="0">
              <a:spAutoFit/>
            </a:bodyPr>
            <a:lstStyle/>
            <a:p>
              <a:r>
                <a:rPr lang="en-US" sz="2000">
                  <a:solidFill>
                    <a:schemeClr val="lt1"/>
                  </a:solidFill>
                  <a:latin typeface="Open Sans"/>
                  <a:ea typeface="Open Sans"/>
                  <a:cs typeface="Open Sans"/>
                  <a:sym typeface="Open Sans"/>
                </a:rPr>
                <a:t>Bioinformatics with Georgia</a:t>
              </a:r>
              <a:endParaRPr sz="2400"/>
            </a:p>
          </p:txBody>
        </p:sp>
      </p:grpSp>
      <p:pic>
        <p:nvPicPr>
          <p:cNvPr id="102" name="Google Shape;102;p46" descr="Diagram&#10;&#10;Description automatically generated with medium confidence"/>
          <p:cNvPicPr preferRelativeResize="0"/>
          <p:nvPr/>
        </p:nvPicPr>
        <p:blipFill rotWithShape="1">
          <a:blip r:embed="rId4">
            <a:alphaModFix/>
          </a:blip>
          <a:srcRect/>
          <a:stretch/>
        </p:blipFill>
        <p:spPr>
          <a:xfrm>
            <a:off x="3488896" y="1992063"/>
            <a:ext cx="2139696" cy="2139696"/>
          </a:xfrm>
          <a:prstGeom prst="rect">
            <a:avLst/>
          </a:prstGeom>
          <a:noFill/>
          <a:ln>
            <a:noFill/>
          </a:ln>
        </p:spPr>
      </p:pic>
      <p:grpSp>
        <p:nvGrpSpPr>
          <p:cNvPr id="103" name="Google Shape;103;p46"/>
          <p:cNvGrpSpPr/>
          <p:nvPr/>
        </p:nvGrpSpPr>
        <p:grpSpPr>
          <a:xfrm>
            <a:off x="6341930" y="4577691"/>
            <a:ext cx="2683705" cy="2139696"/>
            <a:chOff x="3471129" y="2364383"/>
            <a:chExt cx="2876952" cy="2293770"/>
          </a:xfrm>
        </p:grpSpPr>
        <p:sp>
          <p:nvSpPr>
            <p:cNvPr id="104" name="Google Shape;104;p46"/>
            <p:cNvSpPr/>
            <p:nvPr/>
          </p:nvSpPr>
          <p:spPr>
            <a:xfrm>
              <a:off x="3471129" y="2364383"/>
              <a:ext cx="2876951" cy="2293770"/>
            </a:xfrm>
            <a:prstGeom prst="rect">
              <a:avLst/>
            </a:prstGeom>
            <a:solidFill>
              <a:srgbClr val="034B5E"/>
            </a:solidFill>
            <a:ln w="25400" cap="flat" cmpd="sng">
              <a:solidFill>
                <a:srgbClr val="355FB0"/>
              </a:solidFill>
              <a:prstDash val="solid"/>
              <a:round/>
              <a:headEnd type="none" w="sm" len="sm"/>
              <a:tailEnd type="none" w="sm" len="sm"/>
            </a:ln>
          </p:spPr>
          <p:txBody>
            <a:bodyPr spcFirstLastPara="1" wrap="square" lIns="121900" tIns="60933" rIns="121900" bIns="60933" anchor="t" anchorCtr="0">
              <a:noAutofit/>
            </a:bodyPr>
            <a:lstStyle/>
            <a:p>
              <a:pPr algn="ctr"/>
              <a:r>
                <a:rPr lang="en-US" sz="2000">
                  <a:solidFill>
                    <a:schemeClr val="lt1"/>
                  </a:solidFill>
                  <a:latin typeface="Open Sans"/>
                  <a:ea typeface="Open Sans"/>
                  <a:cs typeface="Open Sans"/>
                  <a:sym typeface="Open Sans"/>
                </a:rPr>
                <a:t>Bioinformagician</a:t>
              </a:r>
              <a:endParaRPr sz="2000">
                <a:solidFill>
                  <a:schemeClr val="lt1"/>
                </a:solidFill>
                <a:latin typeface="Open Sans"/>
                <a:ea typeface="Open Sans"/>
                <a:cs typeface="Open Sans"/>
                <a:sym typeface="Open Sans"/>
              </a:endParaRPr>
            </a:p>
          </p:txBody>
        </p:sp>
        <p:pic>
          <p:nvPicPr>
            <p:cNvPr id="105" name="Google Shape;105;p46"/>
            <p:cNvPicPr preferRelativeResize="0"/>
            <p:nvPr/>
          </p:nvPicPr>
          <p:blipFill rotWithShape="1">
            <a:blip r:embed="rId5">
              <a:alphaModFix/>
            </a:blip>
            <a:srcRect l="2193" t="4285" r="1"/>
            <a:stretch/>
          </p:blipFill>
          <p:spPr>
            <a:xfrm>
              <a:off x="3534239" y="3117182"/>
              <a:ext cx="2813842" cy="1540971"/>
            </a:xfrm>
            <a:prstGeom prst="rect">
              <a:avLst/>
            </a:prstGeom>
            <a:noFill/>
            <a:ln>
              <a:noFill/>
            </a:ln>
          </p:spPr>
        </p:pic>
      </p:grpSp>
      <p:pic>
        <p:nvPicPr>
          <p:cNvPr id="106" name="Google Shape;106;p46"/>
          <p:cNvPicPr preferRelativeResize="0"/>
          <p:nvPr/>
        </p:nvPicPr>
        <p:blipFill rotWithShape="1">
          <a:blip r:embed="rId6">
            <a:alphaModFix/>
          </a:blip>
          <a:srcRect/>
          <a:stretch/>
        </p:blipFill>
        <p:spPr>
          <a:xfrm>
            <a:off x="6341929" y="2262725"/>
            <a:ext cx="2688336" cy="1869035"/>
          </a:xfrm>
          <a:prstGeom prst="rect">
            <a:avLst/>
          </a:prstGeom>
          <a:noFill/>
          <a:ln>
            <a:noFill/>
          </a:ln>
        </p:spPr>
      </p:pic>
      <p:sp>
        <p:nvSpPr>
          <p:cNvPr id="107" name="Google Shape;107;p46"/>
          <p:cNvSpPr/>
          <p:nvPr/>
        </p:nvSpPr>
        <p:spPr>
          <a:xfrm>
            <a:off x="6400801" y="1976641"/>
            <a:ext cx="2624833" cy="416281"/>
          </a:xfrm>
          <a:prstGeom prst="rect">
            <a:avLst/>
          </a:prstGeom>
          <a:solidFill>
            <a:srgbClr val="A71A34"/>
          </a:solidFill>
          <a:ln w="25400" cap="flat" cmpd="sng">
            <a:solidFill>
              <a:srgbClr val="355FB0"/>
            </a:solidFill>
            <a:prstDash val="solid"/>
            <a:round/>
            <a:headEnd type="none" w="sm" len="sm"/>
            <a:tailEnd type="none" w="sm" len="sm"/>
          </a:ln>
        </p:spPr>
        <p:txBody>
          <a:bodyPr spcFirstLastPara="1" wrap="square" lIns="0" tIns="60933" rIns="0" bIns="60933" anchor="ctr" anchorCtr="0">
            <a:noAutofit/>
          </a:bodyPr>
          <a:lstStyle/>
          <a:p>
            <a:pPr algn="ctr"/>
            <a:r>
              <a:rPr lang="en-US" sz="2000" dirty="0">
                <a:solidFill>
                  <a:schemeClr val="lt1"/>
                </a:solidFill>
                <a:latin typeface="Open Sans"/>
                <a:ea typeface="Open Sans"/>
                <a:cs typeface="Open Sans"/>
                <a:sym typeface="Open Sans"/>
              </a:rPr>
              <a:t>Rob Edwards’s class</a:t>
            </a:r>
            <a:endParaRPr sz="2000" dirty="0"/>
          </a:p>
        </p:txBody>
      </p:sp>
      <p:pic>
        <p:nvPicPr>
          <p:cNvPr id="108" name="Google Shape;108;p46"/>
          <p:cNvPicPr preferRelativeResize="0"/>
          <p:nvPr/>
        </p:nvPicPr>
        <p:blipFill rotWithShape="1">
          <a:blip r:embed="rId7">
            <a:alphaModFix/>
          </a:blip>
          <a:srcRect/>
          <a:stretch/>
        </p:blipFill>
        <p:spPr>
          <a:xfrm>
            <a:off x="3485466" y="4599323"/>
            <a:ext cx="2143127" cy="2143127"/>
          </a:xfrm>
          <a:prstGeom prst="rect">
            <a:avLst/>
          </a:prstGeom>
          <a:noFill/>
          <a:ln>
            <a:noFill/>
          </a:ln>
        </p:spPr>
      </p:pic>
      <p:pic>
        <p:nvPicPr>
          <p:cNvPr id="109" name="Google Shape;109;p46" descr="Logo&#10;&#10;Description automatically generated"/>
          <p:cNvPicPr preferRelativeResize="0"/>
          <p:nvPr/>
        </p:nvPicPr>
        <p:blipFill rotWithShape="1">
          <a:blip r:embed="rId8">
            <a:alphaModFix/>
          </a:blip>
          <a:srcRect/>
          <a:stretch/>
        </p:blipFill>
        <p:spPr>
          <a:xfrm>
            <a:off x="879864" y="1985967"/>
            <a:ext cx="2145792" cy="21457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158F327-13B7-4050-AB0E-CBFA7471F4CE}"/>
              </a:ext>
            </a:extLst>
          </p:cNvPr>
          <p:cNvSpPr>
            <a:spLocks noGrp="1"/>
          </p:cNvSpPr>
          <p:nvPr>
            <p:ph type="title"/>
          </p:nvPr>
        </p:nvSpPr>
        <p:spPr/>
        <p:txBody>
          <a:bodyPr/>
          <a:lstStyle/>
          <a:p>
            <a:r>
              <a:rPr lang="en-US" dirty="0"/>
              <a:t>What is bioinformatics</a:t>
            </a:r>
          </a:p>
        </p:txBody>
      </p:sp>
      <p:sp>
        <p:nvSpPr>
          <p:cNvPr id="10" name="Text Placeholder 9">
            <a:extLst>
              <a:ext uri="{FF2B5EF4-FFF2-40B4-BE49-F238E27FC236}">
                <a16:creationId xmlns:a16="http://schemas.microsoft.com/office/drawing/2014/main" id="{38A5C9B3-6B5F-4BA4-8B21-2AF073DE1A6C}"/>
              </a:ext>
            </a:extLst>
          </p:cNvPr>
          <p:cNvSpPr>
            <a:spLocks noGrp="1"/>
          </p:cNvSpPr>
          <p:nvPr>
            <p:ph sz="half" idx="1"/>
          </p:nvPr>
        </p:nvSpPr>
        <p:spPr/>
        <p:txBody>
          <a:bodyPr>
            <a:normAutofit fontScale="92500" lnSpcReduction="20000"/>
          </a:bodyPr>
          <a:lstStyle/>
          <a:p>
            <a:pPr>
              <a:lnSpc>
                <a:spcPct val="120000"/>
              </a:lnSpc>
            </a:pPr>
            <a:r>
              <a:rPr lang="en-US" sz="2400" dirty="0"/>
              <a:t>Using computers to solve genetic problems</a:t>
            </a:r>
          </a:p>
          <a:p>
            <a:pPr>
              <a:lnSpc>
                <a:spcPct val="120000"/>
              </a:lnSpc>
            </a:pPr>
            <a:r>
              <a:rPr lang="en-US" sz="2400" dirty="0"/>
              <a:t>The interface between computers and biology</a:t>
            </a:r>
          </a:p>
          <a:p>
            <a:pPr>
              <a:lnSpc>
                <a:spcPct val="120000"/>
              </a:lnSpc>
            </a:pPr>
            <a:r>
              <a:rPr lang="en-US" sz="2400" dirty="0"/>
              <a:t>A service</a:t>
            </a:r>
          </a:p>
          <a:p>
            <a:pPr lvl="1">
              <a:lnSpc>
                <a:spcPct val="120000"/>
              </a:lnSpc>
            </a:pPr>
            <a:r>
              <a:rPr lang="en-US" sz="1800" dirty="0"/>
              <a:t>“Can you tell me if my reads passed Q/C?”</a:t>
            </a:r>
          </a:p>
          <a:p>
            <a:pPr lvl="1">
              <a:lnSpc>
                <a:spcPct val="120000"/>
              </a:lnSpc>
            </a:pPr>
            <a:r>
              <a:rPr lang="en-US" sz="1800" dirty="0"/>
              <a:t>“I have a list of genes. Can you download them for me?”</a:t>
            </a:r>
          </a:p>
          <a:p>
            <a:pPr>
              <a:lnSpc>
                <a:spcPct val="120000"/>
              </a:lnSpc>
            </a:pPr>
            <a:r>
              <a:rPr lang="en-US" sz="2400" dirty="0"/>
              <a:t>A science</a:t>
            </a:r>
          </a:p>
          <a:p>
            <a:pPr lvl="1">
              <a:lnSpc>
                <a:spcPct val="120000"/>
              </a:lnSpc>
            </a:pPr>
            <a:r>
              <a:rPr lang="en-US" sz="1800" dirty="0"/>
              <a:t>“Can you give me some idea of why this bacterium is resistant to ampicillin?”</a:t>
            </a:r>
          </a:p>
          <a:p>
            <a:pPr lvl="1">
              <a:lnSpc>
                <a:spcPct val="120000"/>
              </a:lnSpc>
            </a:pPr>
            <a:r>
              <a:rPr lang="en-US" sz="1800" dirty="0"/>
              <a:t>“How fast is SARS-CoV-2 evolving?”</a:t>
            </a:r>
          </a:p>
        </p:txBody>
      </p:sp>
      <p:pic>
        <p:nvPicPr>
          <p:cNvPr id="13" name="Content Placeholder 12">
            <a:extLst>
              <a:ext uri="{FF2B5EF4-FFF2-40B4-BE49-F238E27FC236}">
                <a16:creationId xmlns:a16="http://schemas.microsoft.com/office/drawing/2014/main" id="{02FDC039-9845-4217-86B8-E789D2C5E0A8}"/>
              </a:ext>
            </a:extLst>
          </p:cNvPr>
          <p:cNvPicPr>
            <a:picLocks noGrp="1" noChangeAspect="1"/>
          </p:cNvPicPr>
          <p:nvPr>
            <p:ph sz="half" idx="2"/>
          </p:nvPr>
        </p:nvPicPr>
        <p:blipFill>
          <a:blip r:embed="rId2"/>
          <a:stretch>
            <a:fillRect/>
          </a:stretch>
        </p:blipFill>
        <p:spPr>
          <a:xfrm>
            <a:off x="6172200" y="1931790"/>
            <a:ext cx="5181600" cy="4139008"/>
          </a:xfrm>
        </p:spPr>
      </p:pic>
    </p:spTree>
    <p:extLst>
      <p:ext uri="{BB962C8B-B14F-4D97-AF65-F5344CB8AC3E}">
        <p14:creationId xmlns:p14="http://schemas.microsoft.com/office/powerpoint/2010/main" val="27511648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DB98-5BB2-8965-0E26-DB3137A62109}"/>
              </a:ext>
            </a:extLst>
          </p:cNvPr>
          <p:cNvSpPr>
            <a:spLocks noGrp="1"/>
          </p:cNvSpPr>
          <p:nvPr>
            <p:ph type="title"/>
          </p:nvPr>
        </p:nvSpPr>
        <p:spPr/>
        <p:txBody>
          <a:bodyPr/>
          <a:lstStyle/>
          <a:p>
            <a:r>
              <a:rPr lang="en-US" dirty="0"/>
              <a:t>Stay on top of GSU events</a:t>
            </a:r>
          </a:p>
        </p:txBody>
      </p:sp>
      <p:sp>
        <p:nvSpPr>
          <p:cNvPr id="7" name="TextBox 6">
            <a:extLst>
              <a:ext uri="{FF2B5EF4-FFF2-40B4-BE49-F238E27FC236}">
                <a16:creationId xmlns:a16="http://schemas.microsoft.com/office/drawing/2014/main" id="{296E5D95-0EC0-183E-DB3F-93F8DF6FBE86}"/>
              </a:ext>
            </a:extLst>
          </p:cNvPr>
          <p:cNvSpPr txBox="1"/>
          <p:nvPr/>
        </p:nvSpPr>
        <p:spPr>
          <a:xfrm>
            <a:off x="164206" y="6308209"/>
            <a:ext cx="12027794" cy="646331"/>
          </a:xfrm>
          <a:prstGeom prst="rect">
            <a:avLst/>
          </a:prstGeom>
          <a:noFill/>
        </p:spPr>
        <p:txBody>
          <a:bodyPr wrap="square">
            <a:spAutoFit/>
          </a:bodyPr>
          <a:lstStyle/>
          <a:p>
            <a:r>
              <a:rPr lang="en-US" dirty="0"/>
              <a:t>https://calendar.gsu.edu/search/events?search=conference&amp;order=score&amp;start_date=2025-01-13&amp;days=365&amp;experience=inperson&amp;event_types%5B%5D=114694</a:t>
            </a:r>
          </a:p>
        </p:txBody>
      </p:sp>
      <p:pic>
        <p:nvPicPr>
          <p:cNvPr id="14" name="Content Placeholder 13">
            <a:extLst>
              <a:ext uri="{FF2B5EF4-FFF2-40B4-BE49-F238E27FC236}">
                <a16:creationId xmlns:a16="http://schemas.microsoft.com/office/drawing/2014/main" id="{F032421D-2D95-BCE6-9F69-BFDDA77AC402}"/>
              </a:ext>
            </a:extLst>
          </p:cNvPr>
          <p:cNvPicPr>
            <a:picLocks noGrp="1" noChangeAspect="1"/>
          </p:cNvPicPr>
          <p:nvPr>
            <p:ph idx="1"/>
          </p:nvPr>
        </p:nvPicPr>
        <p:blipFill>
          <a:blip r:embed="rId2"/>
          <a:stretch>
            <a:fillRect/>
          </a:stretch>
        </p:blipFill>
        <p:spPr>
          <a:xfrm>
            <a:off x="3379106" y="1825625"/>
            <a:ext cx="5433787" cy="4351338"/>
          </a:xfrm>
        </p:spPr>
      </p:pic>
    </p:spTree>
    <p:extLst>
      <p:ext uri="{BB962C8B-B14F-4D97-AF65-F5344CB8AC3E}">
        <p14:creationId xmlns:p14="http://schemas.microsoft.com/office/powerpoint/2010/main" val="4028193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E5061-C16F-3E3C-E66B-7E293D084C56}"/>
              </a:ext>
            </a:extLst>
          </p:cNvPr>
          <p:cNvSpPr>
            <a:spLocks noGrp="1"/>
          </p:cNvSpPr>
          <p:nvPr>
            <p:ph type="title"/>
          </p:nvPr>
        </p:nvSpPr>
        <p:spPr/>
        <p:txBody>
          <a:bodyPr/>
          <a:lstStyle/>
          <a:p>
            <a:r>
              <a:rPr lang="en-US" dirty="0"/>
              <a:t>Travel award for undergrads 2025</a:t>
            </a:r>
          </a:p>
        </p:txBody>
      </p:sp>
      <p:pic>
        <p:nvPicPr>
          <p:cNvPr id="7" name="Content Placeholder 6">
            <a:extLst>
              <a:ext uri="{FF2B5EF4-FFF2-40B4-BE49-F238E27FC236}">
                <a16:creationId xmlns:a16="http://schemas.microsoft.com/office/drawing/2014/main" id="{2EDC2A93-8D05-20BA-2C23-B3B067B86C16}"/>
              </a:ext>
            </a:extLst>
          </p:cNvPr>
          <p:cNvPicPr>
            <a:picLocks noGrp="1" noChangeAspect="1"/>
          </p:cNvPicPr>
          <p:nvPr>
            <p:ph idx="1"/>
          </p:nvPr>
        </p:nvPicPr>
        <p:blipFill>
          <a:blip r:embed="rId2"/>
          <a:stretch>
            <a:fillRect/>
          </a:stretch>
        </p:blipFill>
        <p:spPr>
          <a:xfrm>
            <a:off x="3372859" y="1825625"/>
            <a:ext cx="5446281" cy="4351338"/>
          </a:xfrm>
        </p:spPr>
      </p:pic>
      <p:sp>
        <p:nvSpPr>
          <p:cNvPr id="5" name="TextBox 4">
            <a:extLst>
              <a:ext uri="{FF2B5EF4-FFF2-40B4-BE49-F238E27FC236}">
                <a16:creationId xmlns:a16="http://schemas.microsoft.com/office/drawing/2014/main" id="{48084568-2690-0A6F-F1BB-5A063EDC5402}"/>
              </a:ext>
            </a:extLst>
          </p:cNvPr>
          <p:cNvSpPr txBox="1"/>
          <p:nvPr/>
        </p:nvSpPr>
        <p:spPr>
          <a:xfrm>
            <a:off x="202842" y="6311900"/>
            <a:ext cx="6098146" cy="369332"/>
          </a:xfrm>
          <a:prstGeom prst="rect">
            <a:avLst/>
          </a:prstGeom>
          <a:noFill/>
        </p:spPr>
        <p:txBody>
          <a:bodyPr wrap="square">
            <a:spAutoFit/>
          </a:bodyPr>
          <a:lstStyle/>
          <a:p>
            <a:r>
              <a:rPr lang="en-US" dirty="0"/>
              <a:t>https://gsu.qualtrics.com/jfe/form/SV_0I2wKgN9MwdW8IK</a:t>
            </a:r>
          </a:p>
        </p:txBody>
      </p:sp>
    </p:spTree>
    <p:extLst>
      <p:ext uri="{BB962C8B-B14F-4D97-AF65-F5344CB8AC3E}">
        <p14:creationId xmlns:p14="http://schemas.microsoft.com/office/powerpoint/2010/main" val="813045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r>
              <a:rPr lang="en-US" dirty="0"/>
              <a:t>Questions?</a:t>
            </a:r>
          </a:p>
        </p:txBody>
      </p:sp>
      <p:pic>
        <p:nvPicPr>
          <p:cNvPr id="7" name="Content Placeholder 6" descr="https://www.cs.siue.edu/news/.images/2006/2006-04-24_DNA_over_computer_keyboard.png"/>
          <p:cNvPicPr>
            <a:picLocks noGrp="1" noChangeAspect="1" noChangeArrowheads="1"/>
          </p:cNvPicPr>
          <p:nvPr>
            <p:ph idx="1"/>
          </p:nvPr>
        </p:nvPicPr>
        <p:blipFill>
          <a:blip r:embed="rId2" cstate="print"/>
          <a:stretch>
            <a:fillRect/>
          </a:stretch>
        </p:blipFill>
        <p:spPr bwMode="auto">
          <a:xfrm>
            <a:off x="838200" y="1712748"/>
            <a:ext cx="4105848" cy="3781953"/>
          </a:xfrm>
          <a:prstGeom prst="rect">
            <a:avLst/>
          </a:prstGeom>
          <a:noFill/>
        </p:spPr>
      </p:pic>
      <p:sp>
        <p:nvSpPr>
          <p:cNvPr id="6" name="TextBox 5"/>
          <p:cNvSpPr txBox="1"/>
          <p:nvPr/>
        </p:nvSpPr>
        <p:spPr>
          <a:xfrm>
            <a:off x="6973766" y="1295401"/>
            <a:ext cx="4380034" cy="3416320"/>
          </a:xfrm>
          <a:prstGeom prst="rect">
            <a:avLst/>
          </a:prstGeom>
          <a:noFill/>
        </p:spPr>
        <p:txBody>
          <a:bodyPr wrap="square" numCol="1" rtlCol="0">
            <a:spAutoFit/>
          </a:bodyPr>
          <a:lstStyle/>
          <a:p>
            <a:r>
              <a:rPr lang="en-US" sz="2400" dirty="0">
                <a:latin typeface="Calibri" panose="020F0502020204030204" pitchFamily="34" charset="0"/>
                <a:cs typeface="Calibri" panose="020F0502020204030204" pitchFamily="34" charset="0"/>
              </a:rPr>
              <a:t>Lee Katz</a:t>
            </a:r>
          </a:p>
          <a:p>
            <a:r>
              <a:rPr lang="en-US" sz="2400" dirty="0">
                <a:latin typeface="Calibri" panose="020F0502020204030204" pitchFamily="34" charset="0"/>
                <a:cs typeface="Calibri" panose="020F0502020204030204" pitchFamily="34" charset="0"/>
              </a:rPr>
              <a:t>lkatz@gsu.edu</a:t>
            </a:r>
          </a:p>
          <a:p>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@lskatz.bsky.social</a:t>
            </a:r>
          </a:p>
          <a:p>
            <a:r>
              <a:rPr lang="en-US" sz="2400" dirty="0">
                <a:latin typeface="Calibri" panose="020F0502020204030204" pitchFamily="34" charset="0"/>
                <a:cs typeface="Calibri" panose="020F0502020204030204" pitchFamily="34" charset="0"/>
              </a:rPr>
              <a:t>@lskatz</a:t>
            </a:r>
          </a:p>
          <a:p>
            <a:r>
              <a:rPr lang="en-US" sz="2400" dirty="0">
                <a:latin typeface="Calibri" panose="020F0502020204030204" pitchFamily="34" charset="0"/>
                <a:cs typeface="Calibri" panose="020F0502020204030204" pitchFamily="34" charset="0"/>
              </a:rPr>
              <a:t>https://mstdn.science/@Lskatz</a:t>
            </a:r>
          </a:p>
          <a:p>
            <a:r>
              <a:rPr lang="en-US" sz="2400" dirty="0">
                <a:latin typeface="Calibri" panose="020F0502020204030204" pitchFamily="34" charset="0"/>
                <a:cs typeface="Calibri" panose="020F0502020204030204" pitchFamily="34" charset="0"/>
              </a:rPr>
              <a:t>github.com/</a:t>
            </a:r>
            <a:r>
              <a:rPr lang="en-US" sz="2400" dirty="0" err="1">
                <a:latin typeface="Calibri" panose="020F0502020204030204" pitchFamily="34" charset="0"/>
                <a:cs typeface="Calibri" panose="020F0502020204030204" pitchFamily="34" charset="0"/>
              </a:rPr>
              <a:t>lskatz</a:t>
            </a:r>
            <a:endParaRPr lang="en-US" sz="2400" dirty="0">
              <a:latin typeface="Calibri" panose="020F0502020204030204" pitchFamily="34" charset="0"/>
              <a:cs typeface="Calibri" panose="020F0502020204030204" pitchFamily="34" charset="0"/>
            </a:endParaRPr>
          </a:p>
          <a:p>
            <a:r>
              <a:rPr lang="en-US" sz="2400" dirty="0">
                <a:latin typeface="Calibri" panose="020F0502020204030204" pitchFamily="34" charset="0"/>
                <a:cs typeface="Calibri" panose="020F0502020204030204" pitchFamily="34" charset="0"/>
              </a:rPr>
              <a:t>microbinfie.github.io</a:t>
            </a:r>
          </a:p>
          <a:p>
            <a:r>
              <a:rPr lang="en-US" sz="2400" dirty="0">
                <a:latin typeface="Calibri" panose="020F0502020204030204" pitchFamily="34" charset="0"/>
                <a:cs typeface="Calibri" panose="020F0502020204030204" pitchFamily="34" charset="0"/>
              </a:rPr>
              <a:t>lskatz.github.io</a:t>
            </a:r>
          </a:p>
        </p:txBody>
      </p:sp>
      <p:pic>
        <p:nvPicPr>
          <p:cNvPr id="4100" name="Picture 4"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8743" y="2875844"/>
            <a:ext cx="274320" cy="22314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felixonline.co.uk/themes/2014/img/email.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38743" y="1781007"/>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vignette3.wikia.nocookie.net/nation/images/6/61/Emblem_person_blue.png/revision/latest?cb=2012021813152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38743" y="1396711"/>
            <a:ext cx="274320" cy="274320"/>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descr="https://assets-cdn.github.com/images/modules/logos_page/Octocat.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0917" y="3607664"/>
            <a:ext cx="329972" cy="274320"/>
          </a:xfrm>
          <a:prstGeom prst="rect">
            <a:avLst/>
          </a:prstGeom>
          <a:noFill/>
          <a:extLst>
            <a:ext uri="{909E8E84-426E-40DD-AFC4-6F175D3DCCD1}">
              <a14:hiddenFill xmlns:a14="http://schemas.microsoft.com/office/drawing/2010/main">
                <a:solidFill>
                  <a:srgbClr val="FFFFFF"/>
                </a:solidFill>
              </a14:hiddenFill>
            </a:ext>
          </a:extLst>
        </p:spPr>
      </p:pic>
      <p:pic>
        <p:nvPicPr>
          <p:cNvPr id="4" name="Graphic 3" descr="Radio microphone">
            <a:extLst>
              <a:ext uri="{FF2B5EF4-FFF2-40B4-BE49-F238E27FC236}">
                <a16:creationId xmlns:a16="http://schemas.microsoft.com/office/drawing/2014/main" id="{B53C8080-74CF-4825-A8D1-410DA68AAB9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93023" y="3929159"/>
            <a:ext cx="365760" cy="365760"/>
          </a:xfrm>
          <a:prstGeom prst="rect">
            <a:avLst/>
          </a:prstGeom>
        </p:spPr>
      </p:pic>
      <p:pic>
        <p:nvPicPr>
          <p:cNvPr id="1026" name="Picture 2">
            <a:extLst>
              <a:ext uri="{FF2B5EF4-FFF2-40B4-BE49-F238E27FC236}">
                <a16:creationId xmlns:a16="http://schemas.microsoft.com/office/drawing/2014/main" id="{E8C7AABE-F7FA-BE87-5581-7B30FC8C1DF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8694" y="3221718"/>
            <a:ext cx="255270" cy="27432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10;&#10;Description automatically generated with medium confidence">
            <a:extLst>
              <a:ext uri="{FF2B5EF4-FFF2-40B4-BE49-F238E27FC236}">
                <a16:creationId xmlns:a16="http://schemas.microsoft.com/office/drawing/2014/main" id="{7FFF4550-7FC1-8FA3-51E6-42C267EB234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731609" y="2525191"/>
            <a:ext cx="274321" cy="274321"/>
          </a:xfrm>
          <a:prstGeom prst="rect">
            <a:avLst/>
          </a:prstGeom>
        </p:spPr>
      </p:pic>
      <p:sp>
        <p:nvSpPr>
          <p:cNvPr id="2" name="TextBox 1">
            <a:extLst>
              <a:ext uri="{FF2B5EF4-FFF2-40B4-BE49-F238E27FC236}">
                <a16:creationId xmlns:a16="http://schemas.microsoft.com/office/drawing/2014/main" id="{B5D456D5-E400-2E0D-3770-53E4884EC916}"/>
              </a:ext>
            </a:extLst>
          </p:cNvPr>
          <p:cNvSpPr txBox="1"/>
          <p:nvPr/>
        </p:nvSpPr>
        <p:spPr>
          <a:xfrm>
            <a:off x="6720868" y="2828799"/>
            <a:ext cx="292195" cy="369332"/>
          </a:xfrm>
          <a:prstGeom prst="rect">
            <a:avLst/>
          </a:prstGeom>
          <a:noFill/>
        </p:spPr>
        <p:txBody>
          <a:bodyPr wrap="square" rtlCol="0">
            <a:spAutoFit/>
          </a:bodyPr>
          <a:lstStyle/>
          <a:p>
            <a:r>
              <a:rPr lang="en-US" dirty="0"/>
              <a:t>X</a:t>
            </a:r>
          </a:p>
        </p:txBody>
      </p:sp>
    </p:spTree>
    <p:extLst>
      <p:ext uri="{BB962C8B-B14F-4D97-AF65-F5344CB8AC3E}">
        <p14:creationId xmlns:p14="http://schemas.microsoft.com/office/powerpoint/2010/main" val="51108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Content Placeholder 10" descr="A person thinking in a yellow shirt">
            <a:extLst>
              <a:ext uri="{FF2B5EF4-FFF2-40B4-BE49-F238E27FC236}">
                <a16:creationId xmlns:a16="http://schemas.microsoft.com/office/drawing/2014/main" id="{F57D437D-286C-4BD2-94F7-D067AFB8F23F}"/>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67" b="14980"/>
          <a:stretch/>
        </p:blipFill>
        <p:spPr>
          <a:xfrm flipH="1">
            <a:off x="0" y="0"/>
            <a:ext cx="12192000" cy="6858001"/>
          </a:xfrm>
          <a:prstGeom prst="rect">
            <a:avLst/>
          </a:prstGeom>
        </p:spPr>
      </p:pic>
      <p:sp>
        <p:nvSpPr>
          <p:cNvPr id="7" name="Title 6">
            <a:extLst>
              <a:ext uri="{FF2B5EF4-FFF2-40B4-BE49-F238E27FC236}">
                <a16:creationId xmlns:a16="http://schemas.microsoft.com/office/drawing/2014/main" id="{F158F327-13B7-4050-AB0E-CBFA7471F4CE}"/>
              </a:ext>
            </a:extLst>
          </p:cNvPr>
          <p:cNvSpPr>
            <a:spLocks noGrp="1"/>
          </p:cNvSpPr>
          <p:nvPr>
            <p:ph type="title"/>
          </p:nvPr>
        </p:nvSpPr>
        <p:spPr>
          <a:xfrm>
            <a:off x="460248" y="365125"/>
            <a:ext cx="10515600" cy="1325563"/>
          </a:xfrm>
        </p:spPr>
        <p:txBody>
          <a:bodyPr/>
          <a:lstStyle/>
          <a:p>
            <a:r>
              <a:rPr lang="en-US" dirty="0"/>
              <a:t>What is bioinformatics: class poll</a:t>
            </a:r>
          </a:p>
        </p:txBody>
      </p:sp>
    </p:spTree>
    <p:extLst>
      <p:ext uri="{BB962C8B-B14F-4D97-AF65-F5344CB8AC3E}">
        <p14:creationId xmlns:p14="http://schemas.microsoft.com/office/powerpoint/2010/main" val="34555644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95DC4-EECC-46D9-A279-D02F12CFA005}"/>
              </a:ext>
            </a:extLst>
          </p:cNvPr>
          <p:cNvSpPr>
            <a:spLocks noGrp="1"/>
          </p:cNvSpPr>
          <p:nvPr>
            <p:ph type="title"/>
          </p:nvPr>
        </p:nvSpPr>
        <p:spPr/>
        <p:txBody>
          <a:bodyPr/>
          <a:lstStyle/>
          <a:p>
            <a:r>
              <a:rPr lang="en-US" dirty="0"/>
              <a:t>“What’s in it for me?”</a:t>
            </a:r>
          </a:p>
        </p:txBody>
      </p:sp>
      <p:sp>
        <p:nvSpPr>
          <p:cNvPr id="3" name="Content Placeholder 2">
            <a:extLst>
              <a:ext uri="{FF2B5EF4-FFF2-40B4-BE49-F238E27FC236}">
                <a16:creationId xmlns:a16="http://schemas.microsoft.com/office/drawing/2014/main" id="{C4F55847-71F4-4E77-AF7C-C12F725D1913}"/>
              </a:ext>
            </a:extLst>
          </p:cNvPr>
          <p:cNvSpPr>
            <a:spLocks noGrp="1"/>
          </p:cNvSpPr>
          <p:nvPr>
            <p:ph sz="half" idx="1"/>
          </p:nvPr>
        </p:nvSpPr>
        <p:spPr/>
        <p:txBody>
          <a:bodyPr>
            <a:normAutofit/>
          </a:bodyPr>
          <a:lstStyle/>
          <a:p>
            <a:pPr marL="0" indent="0">
              <a:buNone/>
            </a:pPr>
            <a:r>
              <a:rPr lang="en-US" dirty="0"/>
              <a:t>Great careers in different sectors</a:t>
            </a:r>
          </a:p>
          <a:p>
            <a:r>
              <a:rPr lang="en-US" dirty="0"/>
              <a:t>Government</a:t>
            </a:r>
          </a:p>
          <a:p>
            <a:pPr lvl="1"/>
            <a:r>
              <a:rPr lang="en-US" dirty="0"/>
              <a:t>Genomic epidemiology</a:t>
            </a:r>
          </a:p>
          <a:p>
            <a:r>
              <a:rPr lang="en-US" dirty="0"/>
              <a:t>Academia</a:t>
            </a:r>
          </a:p>
          <a:p>
            <a:pPr lvl="1"/>
            <a:r>
              <a:rPr lang="en-US" dirty="0"/>
              <a:t>Strengthen your research with computation</a:t>
            </a:r>
          </a:p>
          <a:p>
            <a:r>
              <a:rPr lang="en-US" dirty="0"/>
              <a:t>Industry</a:t>
            </a:r>
          </a:p>
          <a:p>
            <a:pPr lvl="1"/>
            <a:r>
              <a:rPr lang="en-US" dirty="0"/>
              <a:t>Pharmaceutical development</a:t>
            </a:r>
          </a:p>
        </p:txBody>
      </p:sp>
      <p:pic>
        <p:nvPicPr>
          <p:cNvPr id="6" name="Content Placeholder 5" descr="A red and white logo&#10;&#10;This Photo by Unknown Author is licensed under CC BY-SA-NC&#10;">
            <a:extLst>
              <a:ext uri="{FF2B5EF4-FFF2-40B4-BE49-F238E27FC236}">
                <a16:creationId xmlns:a16="http://schemas.microsoft.com/office/drawing/2014/main" id="{4DD52841-7E4B-4B49-AF77-158A0E4606F5}"/>
              </a:ext>
            </a:extLst>
          </p:cNvPr>
          <p:cNvPicPr>
            <a:picLocks noGrp="1" noChangeAspect="1"/>
          </p:cNvPicPr>
          <p:nvPr>
            <p:ph sz="half" idx="2"/>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494870" y="1775996"/>
            <a:ext cx="3493428" cy="3493428"/>
          </a:xfrm>
        </p:spPr>
      </p:pic>
    </p:spTree>
    <p:extLst>
      <p:ext uri="{BB962C8B-B14F-4D97-AF65-F5344CB8AC3E}">
        <p14:creationId xmlns:p14="http://schemas.microsoft.com/office/powerpoint/2010/main" val="3738782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71927-D963-4D8D-9F60-D698147CAC34}"/>
              </a:ext>
            </a:extLst>
          </p:cNvPr>
          <p:cNvSpPr>
            <a:spLocks noGrp="1"/>
          </p:cNvSpPr>
          <p:nvPr>
            <p:ph type="title"/>
          </p:nvPr>
        </p:nvSpPr>
        <p:spPr/>
        <p:txBody>
          <a:bodyPr/>
          <a:lstStyle/>
          <a:p>
            <a:r>
              <a:rPr lang="en-US" dirty="0"/>
              <a:t>What will do you do when you grow up: poll</a:t>
            </a:r>
          </a:p>
        </p:txBody>
      </p:sp>
      <p:pic>
        <p:nvPicPr>
          <p:cNvPr id="11" name="Content Placeholder 10" descr="Man wearing a yellow shirt">
            <a:extLst>
              <a:ext uri="{FF2B5EF4-FFF2-40B4-BE49-F238E27FC236}">
                <a16:creationId xmlns:a16="http://schemas.microsoft.com/office/drawing/2014/main" id="{1F80D13C-2348-44A1-8214-ED809C74C61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274094"/>
            <a:ext cx="5181600" cy="3454400"/>
          </a:xfrm>
        </p:spPr>
      </p:pic>
      <p:sp>
        <p:nvSpPr>
          <p:cNvPr id="12" name="Content Placeholder 11">
            <a:extLst>
              <a:ext uri="{FF2B5EF4-FFF2-40B4-BE49-F238E27FC236}">
                <a16:creationId xmlns:a16="http://schemas.microsoft.com/office/drawing/2014/main" id="{62903F7B-E55F-496F-937A-94F470FA9ECA}"/>
              </a:ext>
            </a:extLst>
          </p:cNvPr>
          <p:cNvSpPr>
            <a:spLocks noGrp="1"/>
          </p:cNvSpPr>
          <p:nvPr>
            <p:ph sz="half" idx="2"/>
          </p:nvPr>
        </p:nvSpPr>
        <p:spPr/>
        <p:txBody>
          <a:bodyPr/>
          <a:lstStyle/>
          <a:p>
            <a:pPr marL="0" indent="0">
              <a:buNone/>
            </a:pPr>
            <a:r>
              <a:rPr lang="en-US" dirty="0"/>
              <a:t>What kind of profession do you want to have after school?</a:t>
            </a:r>
          </a:p>
        </p:txBody>
      </p:sp>
    </p:spTree>
    <p:extLst>
      <p:ext uri="{BB962C8B-B14F-4D97-AF65-F5344CB8AC3E}">
        <p14:creationId xmlns:p14="http://schemas.microsoft.com/office/powerpoint/2010/main" val="2564923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FD76E-6E7E-49DB-BE9D-2E0A7C3AA749}"/>
              </a:ext>
            </a:extLst>
          </p:cNvPr>
          <p:cNvSpPr>
            <a:spLocks noGrp="1"/>
          </p:cNvSpPr>
          <p:nvPr>
            <p:ph type="title"/>
          </p:nvPr>
        </p:nvSpPr>
        <p:spPr/>
        <p:txBody>
          <a:bodyPr/>
          <a:lstStyle/>
          <a:p>
            <a:r>
              <a:rPr lang="en-US" dirty="0"/>
              <a:t>Backgrounds before bioinformatics</a:t>
            </a:r>
          </a:p>
        </p:txBody>
      </p:sp>
      <p:pic>
        <p:nvPicPr>
          <p:cNvPr id="6" name="Content Placeholder 5" descr="Paper chain people and their shadows">
            <a:extLst>
              <a:ext uri="{FF2B5EF4-FFF2-40B4-BE49-F238E27FC236}">
                <a16:creationId xmlns:a16="http://schemas.microsoft.com/office/drawing/2014/main" id="{E9A10466-E024-466D-BC7A-1E0548EBECA8}"/>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274094"/>
            <a:ext cx="5181600" cy="3454400"/>
          </a:xfrm>
        </p:spPr>
      </p:pic>
      <p:sp>
        <p:nvSpPr>
          <p:cNvPr id="4" name="Content Placeholder 3">
            <a:extLst>
              <a:ext uri="{FF2B5EF4-FFF2-40B4-BE49-F238E27FC236}">
                <a16:creationId xmlns:a16="http://schemas.microsoft.com/office/drawing/2014/main" id="{C0030CCF-4C60-4427-B028-4178C1AEADDB}"/>
              </a:ext>
            </a:extLst>
          </p:cNvPr>
          <p:cNvSpPr>
            <a:spLocks noGrp="1"/>
          </p:cNvSpPr>
          <p:nvPr>
            <p:ph sz="half" idx="2"/>
          </p:nvPr>
        </p:nvSpPr>
        <p:spPr/>
        <p:txBody>
          <a:bodyPr/>
          <a:lstStyle/>
          <a:p>
            <a:pPr marL="0" indent="0">
              <a:buNone/>
            </a:pPr>
            <a:r>
              <a:rPr lang="en-US" dirty="0"/>
              <a:t>People in bioinformatics come from many backgrounds such as</a:t>
            </a:r>
          </a:p>
          <a:p>
            <a:r>
              <a:rPr lang="en-US" dirty="0"/>
              <a:t>Biology</a:t>
            </a:r>
          </a:p>
          <a:p>
            <a:r>
              <a:rPr lang="en-US" dirty="0"/>
              <a:t>Computer science</a:t>
            </a:r>
          </a:p>
          <a:p>
            <a:r>
              <a:rPr lang="en-US" dirty="0"/>
              <a:t>Statistics</a:t>
            </a:r>
          </a:p>
          <a:p>
            <a:r>
              <a:rPr lang="en-US" dirty="0"/>
              <a:t>Engineering</a:t>
            </a:r>
          </a:p>
          <a:p>
            <a:r>
              <a:rPr lang="en-US" dirty="0"/>
              <a:t>Mathematics</a:t>
            </a:r>
          </a:p>
          <a:p>
            <a:r>
              <a:rPr lang="en-US" dirty="0"/>
              <a:t>Other</a:t>
            </a:r>
          </a:p>
          <a:p>
            <a:endParaRPr lang="en-US" dirty="0"/>
          </a:p>
        </p:txBody>
      </p:sp>
    </p:spTree>
    <p:extLst>
      <p:ext uri="{BB962C8B-B14F-4D97-AF65-F5344CB8AC3E}">
        <p14:creationId xmlns:p14="http://schemas.microsoft.com/office/powerpoint/2010/main" val="21356124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4">
            <a:lumMod val="60000"/>
            <a:lumOff val="40000"/>
          </a:schemeClr>
        </a:solidFill>
        <a:effectLst/>
      </p:bgPr>
    </p:bg>
    <p:spTree>
      <p:nvGrpSpPr>
        <p:cNvPr id="1" name=""/>
        <p:cNvGrpSpPr/>
        <p:nvPr/>
      </p:nvGrpSpPr>
      <p:grpSpPr>
        <a:xfrm>
          <a:off x="0" y="0"/>
          <a:ext cx="0" cy="0"/>
          <a:chOff x="0" y="0"/>
          <a:chExt cx="0" cy="0"/>
        </a:xfrm>
      </p:grpSpPr>
      <p:pic>
        <p:nvPicPr>
          <p:cNvPr id="6" name="Content Placeholder 5" descr="Man wearing white shirt and yellow sweater">
            <a:extLst>
              <a:ext uri="{FF2B5EF4-FFF2-40B4-BE49-F238E27FC236}">
                <a16:creationId xmlns:a16="http://schemas.microsoft.com/office/drawing/2014/main" id="{09E2F760-BF16-4F5C-96D4-F7B926FBD44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l="20079" r="20835"/>
          <a:stretch/>
        </p:blipFill>
        <p:spPr>
          <a:xfrm>
            <a:off x="0" y="1387366"/>
            <a:ext cx="4843321" cy="5470634"/>
          </a:xfrm>
          <a:solidFill>
            <a:schemeClr val="accent4">
              <a:lumMod val="40000"/>
              <a:lumOff val="60000"/>
            </a:schemeClr>
          </a:solidFill>
        </p:spPr>
      </p:pic>
      <p:sp>
        <p:nvSpPr>
          <p:cNvPr id="2" name="Title 1">
            <a:extLst>
              <a:ext uri="{FF2B5EF4-FFF2-40B4-BE49-F238E27FC236}">
                <a16:creationId xmlns:a16="http://schemas.microsoft.com/office/drawing/2014/main" id="{EA3FD76E-6E7E-49DB-BE9D-2E0A7C3AA749}"/>
              </a:ext>
            </a:extLst>
          </p:cNvPr>
          <p:cNvSpPr>
            <a:spLocks noGrp="1"/>
          </p:cNvSpPr>
          <p:nvPr>
            <p:ph type="title"/>
          </p:nvPr>
        </p:nvSpPr>
        <p:spPr/>
        <p:txBody>
          <a:bodyPr/>
          <a:lstStyle/>
          <a:p>
            <a:r>
              <a:rPr lang="en-US" dirty="0"/>
              <a:t>Backgrounds before bioinformatics: class poll</a:t>
            </a:r>
          </a:p>
        </p:txBody>
      </p:sp>
      <p:sp>
        <p:nvSpPr>
          <p:cNvPr id="4" name="Content Placeholder 3">
            <a:extLst>
              <a:ext uri="{FF2B5EF4-FFF2-40B4-BE49-F238E27FC236}">
                <a16:creationId xmlns:a16="http://schemas.microsoft.com/office/drawing/2014/main" id="{C0030CCF-4C60-4427-B028-4178C1AEADDB}"/>
              </a:ext>
            </a:extLst>
          </p:cNvPr>
          <p:cNvSpPr>
            <a:spLocks noGrp="1"/>
          </p:cNvSpPr>
          <p:nvPr>
            <p:ph sz="half" idx="2"/>
          </p:nvPr>
        </p:nvSpPr>
        <p:spPr/>
        <p:txBody>
          <a:bodyPr/>
          <a:lstStyle/>
          <a:p>
            <a:r>
              <a:rPr lang="en-US" dirty="0"/>
              <a:t>What is your background?</a:t>
            </a:r>
          </a:p>
          <a:p>
            <a:r>
              <a:rPr lang="en-US" dirty="0"/>
              <a:t>What is your undergraduate major in?</a:t>
            </a:r>
          </a:p>
          <a:p>
            <a:endParaRPr lang="en-US" dirty="0"/>
          </a:p>
          <a:p>
            <a:endParaRPr lang="en-US" dirty="0"/>
          </a:p>
        </p:txBody>
      </p:sp>
    </p:spTree>
    <p:extLst>
      <p:ext uri="{BB962C8B-B14F-4D97-AF65-F5344CB8AC3E}">
        <p14:creationId xmlns:p14="http://schemas.microsoft.com/office/powerpoint/2010/main" val="141773359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10869</TotalTime>
  <Words>1792</Words>
  <Application>Microsoft Office PowerPoint</Application>
  <PresentationFormat>Widescreen</PresentationFormat>
  <Paragraphs>306</Paragraphs>
  <Slides>42</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Arial</vt:lpstr>
      <vt:lpstr>BlinkMacSystemFont</vt:lpstr>
      <vt:lpstr>Cabin-semi-bold</vt:lpstr>
      <vt:lpstr>Calibri</vt:lpstr>
      <vt:lpstr>Calibri Light</vt:lpstr>
      <vt:lpstr>HelveticaNow</vt:lpstr>
      <vt:lpstr>inherit</vt:lpstr>
      <vt:lpstr>Open Sans</vt:lpstr>
      <vt:lpstr>SourceSansPro</vt:lpstr>
      <vt:lpstr>Wingdings</vt:lpstr>
      <vt:lpstr>Custom Design</vt:lpstr>
      <vt:lpstr>Introduction to Bioinformatics</vt:lpstr>
      <vt:lpstr>Who are your teachers?</vt:lpstr>
      <vt:lpstr>Who is your TA?</vt:lpstr>
      <vt:lpstr>What is bioinformatics</vt:lpstr>
      <vt:lpstr>What is bioinformatics: class poll</vt:lpstr>
      <vt:lpstr>“What’s in it for me?”</vt:lpstr>
      <vt:lpstr>What will do you do when you grow up: poll</vt:lpstr>
      <vt:lpstr>Backgrounds before bioinformatics</vt:lpstr>
      <vt:lpstr>Backgrounds before bioinformatics: class poll</vt:lpstr>
      <vt:lpstr>Guide to this course</vt:lpstr>
      <vt:lpstr>iCollege</vt:lpstr>
      <vt:lpstr>Breakdown of the course</vt:lpstr>
      <vt:lpstr>Topics</vt:lpstr>
      <vt:lpstr>How to learn from this class</vt:lpstr>
      <vt:lpstr>Office hours </vt:lpstr>
      <vt:lpstr>Questions so far?</vt:lpstr>
      <vt:lpstr>What is bioinformatics</vt:lpstr>
      <vt:lpstr>What is bioinformatics</vt:lpstr>
      <vt:lpstr>What is bioinformatics?</vt:lpstr>
      <vt:lpstr>What is bioinformatics?</vt:lpstr>
      <vt:lpstr>Dichotomy of bioinformatics</vt:lpstr>
      <vt:lpstr>Are we going to be programming in this class?</vt:lpstr>
      <vt:lpstr>PowerPoint Presentation</vt:lpstr>
      <vt:lpstr>1950-1970s: The origins</vt:lpstr>
      <vt:lpstr>1950-1970s: The origins</vt:lpstr>
      <vt:lpstr>1970-1980: Paradigm shift from protein to DNA analysis</vt:lpstr>
      <vt:lpstr>1980-1990: Parallel advances in biology and computer science</vt:lpstr>
      <vt:lpstr>1980-1990: Parallel advances in biology and computer science</vt:lpstr>
      <vt:lpstr>1990–2000: Genomics, structural bioinformatics and the information superhighway</vt:lpstr>
      <vt:lpstr>1990–2000: Genomics, structural bioinformatics and the information superhighway</vt:lpstr>
      <vt:lpstr>2000-2010: High-throughput bioinformatics</vt:lpstr>
      <vt:lpstr>2010 - Today: present and future perspectives</vt:lpstr>
      <vt:lpstr>2010 - Today: present and future perspectives</vt:lpstr>
      <vt:lpstr>2015 - today: Biological applications</vt:lpstr>
      <vt:lpstr>2015 - today: Biological applications</vt:lpstr>
      <vt:lpstr>2015 - today: Biological applications</vt:lpstr>
      <vt:lpstr>PowerPoint Presentation</vt:lpstr>
      <vt:lpstr>Professional advice</vt:lpstr>
      <vt:lpstr>Like and subscribe 🔔</vt:lpstr>
      <vt:lpstr>Stay on top of GSU events</vt:lpstr>
      <vt:lpstr>Travel award for undergrads 2025</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Bioinformatics</dc:title>
  <dc:creator>Katz, Lee S. (CDC/DDID/NCEZID/DFWED)</dc:creator>
  <cp:lastModifiedBy>Katz, Lee S. (CDC/NCEZID/DFWED/EDLB)</cp:lastModifiedBy>
  <cp:revision>4</cp:revision>
  <dcterms:created xsi:type="dcterms:W3CDTF">2022-07-19T22:52:25Z</dcterms:created>
  <dcterms:modified xsi:type="dcterms:W3CDTF">2025-01-15T22:47:24Z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94a7b8-f06c-4dfe-bdcc-9b548fd58c31_Enabled">
    <vt:lpwstr>true</vt:lpwstr>
  </property>
  <property fmtid="{D5CDD505-2E9C-101B-9397-08002B2CF9AE}" pid="3" name="MSIP_Label_7b94a7b8-f06c-4dfe-bdcc-9b548fd58c31_SetDate">
    <vt:lpwstr>2022-07-19T23:37:43Z</vt:lpwstr>
  </property>
  <property fmtid="{D5CDD505-2E9C-101B-9397-08002B2CF9AE}" pid="4" name="MSIP_Label_7b94a7b8-f06c-4dfe-bdcc-9b548fd58c31_Method">
    <vt:lpwstr>Privileged</vt:lpwstr>
  </property>
  <property fmtid="{D5CDD505-2E9C-101B-9397-08002B2CF9AE}" pid="5" name="MSIP_Label_7b94a7b8-f06c-4dfe-bdcc-9b548fd58c31_Name">
    <vt:lpwstr>7b94a7b8-f06c-4dfe-bdcc-9b548fd58c31</vt:lpwstr>
  </property>
  <property fmtid="{D5CDD505-2E9C-101B-9397-08002B2CF9AE}" pid="6" name="MSIP_Label_7b94a7b8-f06c-4dfe-bdcc-9b548fd58c31_SiteId">
    <vt:lpwstr>9ce70869-60db-44fd-abe8-d2767077fc8f</vt:lpwstr>
  </property>
  <property fmtid="{D5CDD505-2E9C-101B-9397-08002B2CF9AE}" pid="7" name="MSIP_Label_7b94a7b8-f06c-4dfe-bdcc-9b548fd58c31_ActionId">
    <vt:lpwstr>9675a704-f83f-496e-8b2a-b7da72c78cc6</vt:lpwstr>
  </property>
  <property fmtid="{D5CDD505-2E9C-101B-9397-08002B2CF9AE}" pid="8" name="MSIP_Label_7b94a7b8-f06c-4dfe-bdcc-9b548fd58c31_ContentBits">
    <vt:lpwstr>0</vt:lpwstr>
  </property>
</Properties>
</file>